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60FA1-28B1-4279-AF1E-860E1FA0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51F857-7363-4DB9-93AF-FD439E1C2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F875C-A518-49F1-B782-03DC9C44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BA4AA-5CE7-4D4E-984A-DCD63CE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AEB9F-799A-4638-A990-67F2F30F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84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A288B-574C-42F3-AB32-D7408E30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0028C-0E1A-4AF0-9D2C-5489D898F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E7277-E61B-44DE-B629-FF0F7DF3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FF3C0-8F60-497A-9E59-984BE076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4408C-8B97-4D86-B6B0-4EC91435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55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D20B53-0BD7-4EBB-9799-B9010A64B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1FFD5D-D344-46DE-98DB-7C372DB5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8C01C-DC61-4656-AB49-70F84762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6F617-B011-4498-9E0C-5BD0128A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7323B-2276-412D-9EA1-F5CEE3DC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71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10EBD-974D-42F2-B391-912AA69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1C24D-A531-45EE-A3EC-BD8C3586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3D811-A476-4506-AAD2-5F95327B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D547C-7A51-4D21-B623-E38E85D6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747E2-9763-458A-9D02-563536ED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37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930C2-B6F9-479C-9E77-CCF496A3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40590A-1B4F-4ABD-8823-7A0C14FFA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4B3F5-09A4-422A-A728-9CB7E3B7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A0ECE-3A80-4576-8E69-7F99509E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410E9-8F6D-4EBE-9B0D-60E158C6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63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2B82F-5AE2-4DF7-BB69-C7E8564F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9D1FC-8F5F-46F8-BA32-C3387FE8F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57B3E-DFC0-4D64-94BD-196F2217E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53457-3079-4D61-AEB6-F25D8FE4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1DF0B-696C-4E78-948B-6619B190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64862-A33E-4A6A-85EC-E3E0D78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5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FFD06-1C62-4C1A-96A3-3EDDE6DC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7535B-B9DD-4AA5-B8A8-E4FB363F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B8BAB1-25A7-49FE-B086-7479D6372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D398A2-AA56-48CF-B157-C14C161A5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062485-B159-4B0A-AC52-722794484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51D9F2-27D0-401E-AEF0-44EC548E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89305F-2346-4231-AFFE-61ECE361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403D51-97B1-4FC2-A64A-74688FAB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9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3B36-6DB2-437C-9ED4-57D42386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8F787-013A-4B84-929C-E57158FC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F28591-A849-4B10-944F-1F5555B3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20F4E4-E90B-48D5-B3A1-5A578762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94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9D2AB3-2147-4E1D-BA37-21694AEC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C2E024-59B8-40D2-942B-953F3735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DCD25-C92F-42A9-8FCF-1CE2CE75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55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DB9E4-8DCA-4C29-8514-9194BEB8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92202-9454-438E-9C60-4894F4DD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33004D-9AE1-4CDF-AFF2-A14BB0DD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EBB9B-FD46-4C30-8793-20451EB3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20A42-659E-4E9F-B751-48496B37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692AB-07BC-44F1-8E52-C6A42425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34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070C-74BA-4C9D-AF9D-718C359C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5C3384-A2EB-4E73-8900-1718DB7A0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4CBEFA-6A37-42BF-877A-8F1AE60E0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83BF6-B8B2-4DDC-82EC-4C7D1A23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2CA897-404D-43AA-B669-25A32AF7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934B90-741D-4F50-8489-973AF719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2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604D1-033E-48FF-9BB7-1C642DF6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68A4F-7CD5-43D1-9AFA-0D960C0A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40EEB-4ADA-4869-B2D2-47EDC2C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F02C-67FB-4E0A-AE2D-E726194230C9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65093-AA65-4A17-986F-FD64EF6E0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44739-696E-44F0-9982-5875EB1B7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68B1-9006-4C1D-BEDD-5BDFFAA38B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2C618-740E-40D2-8F07-0E5D1CE5D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C674BF-460E-49CB-AAC8-8BB4007F6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7" y="294559"/>
            <a:ext cx="1418787" cy="1591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AEA9A2-00F2-415C-BDF6-E41BD8C1D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4" y="671511"/>
            <a:ext cx="2371726" cy="767825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382338C-0882-4544-A28D-55A58CF34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3096"/>
              </p:ext>
            </p:extLst>
          </p:nvPr>
        </p:nvGraphicFramePr>
        <p:xfrm>
          <a:off x="195261" y="185737"/>
          <a:ext cx="11763376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6" imgW="13803544" imgH="8111154" progId="CorelDraw.Graphic.24">
                  <p:embed/>
                </p:oleObj>
              </mc:Choice>
              <mc:Fallback>
                <p:oleObj name="CorelDRAW" r:id="rId6" imgW="13803544" imgH="811115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261" y="185737"/>
                        <a:ext cx="11763376" cy="648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2BC5BA-A92B-4F78-BFE7-0FB44C08147E}"/>
              </a:ext>
            </a:extLst>
          </p:cNvPr>
          <p:cNvSpPr txBox="1"/>
          <p:nvPr/>
        </p:nvSpPr>
        <p:spPr>
          <a:xfrm>
            <a:off x="433385" y="5955656"/>
            <a:ext cx="11163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©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Serhiy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Lyeonov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Tetiana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Vasylieva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, Yuliia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Matvieieva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D1087-F0C9-47B1-A55B-DBEB5BFC2C6E}"/>
              </a:ext>
            </a:extLst>
          </p:cNvPr>
          <p:cNvSpPr txBox="1"/>
          <p:nvPr/>
        </p:nvSpPr>
        <p:spPr>
          <a:xfrm>
            <a:off x="195261" y="2142436"/>
            <a:ext cx="11568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European energy efficiency experience. </a:t>
            </a:r>
            <a:endParaRPr lang="uk-UA" sz="4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Energy-saving projects and technologies </a:t>
            </a:r>
            <a:endParaRPr lang="uk-UA" sz="4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352425" y="1780697"/>
            <a:ext cx="9005888" cy="251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tools of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economic analysis, direct and indirect benefits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social responsibilities, dimensions of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effectiveness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247650" y="148816"/>
            <a:ext cx="683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EFFICIENCY OF ENERGY-SAVING PROJECTS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185209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2454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2F24D07-8652-4C4A-9085-DE4F6827A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78630"/>
              </p:ext>
            </p:extLst>
          </p:nvPr>
        </p:nvGraphicFramePr>
        <p:xfrm>
          <a:off x="195261" y="185737"/>
          <a:ext cx="11763376" cy="648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orelDRAW" r:id="rId3" imgW="13803544" imgH="8111154" progId="CorelDraw.Graphic.24">
                  <p:embed/>
                </p:oleObj>
              </mc:Choice>
              <mc:Fallback>
                <p:oleObj name="CorelDRAW" r:id="rId3" imgW="13803544" imgH="8111154" progId="CorelDraw.Graphic.2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5382338C-0882-4544-A28D-55A58CF34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1" y="185737"/>
                        <a:ext cx="11763376" cy="648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5F7D703-B671-4372-B1E7-F20B2FCC5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827915"/>
              </p:ext>
            </p:extLst>
          </p:nvPr>
        </p:nvGraphicFramePr>
        <p:xfrm>
          <a:off x="6942829" y="3428999"/>
          <a:ext cx="4787210" cy="346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orelDRAW" r:id="rId5" imgW="7550628" imgH="5465933" progId="CorelDraw.Graphic.24">
                  <p:embed/>
                </p:oleObj>
              </mc:Choice>
              <mc:Fallback>
                <p:oleObj name="CorelDRAW" r:id="rId5" imgW="7550628" imgH="5465933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2829" y="3428999"/>
                        <a:ext cx="4787210" cy="346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74D1087-F0C9-47B1-A55B-DBEB5BFC2C6E}"/>
              </a:ext>
            </a:extLst>
          </p:cNvPr>
          <p:cNvSpPr txBox="1"/>
          <p:nvPr/>
        </p:nvSpPr>
        <p:spPr>
          <a:xfrm>
            <a:off x="461961" y="449224"/>
            <a:ext cx="11229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This course provides students with general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information on energy-saving approaches and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technologies in the EU energy sector. Students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will explore both the technical and economic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sides of the issue. Students will learn about the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EU's cohesion in forming a united energy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system based on energy-saving and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environmentally friendly technologies.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4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EB2B3B-61AA-4D4A-937D-E6EBAC4A100C}"/>
              </a:ext>
            </a:extLst>
          </p:cNvPr>
          <p:cNvSpPr txBox="1"/>
          <p:nvPr/>
        </p:nvSpPr>
        <p:spPr>
          <a:xfrm>
            <a:off x="327423" y="270301"/>
            <a:ext cx="668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LOGIC OF COURSE</a:t>
            </a:r>
            <a:endParaRPr lang="uk-UA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Енергоефективність">
            <a:extLst>
              <a:ext uri="{FF2B5EF4-FFF2-40B4-BE49-F238E27FC236}">
                <a16:creationId xmlns:a16="http://schemas.microsoft.com/office/drawing/2014/main" id="{F6DE3AC3-7E4A-480B-A2A4-DF151A09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95500"/>
            <a:ext cx="952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2B4C0A-B23B-46A7-B89D-08DEE661792C}"/>
              </a:ext>
            </a:extLst>
          </p:cNvPr>
          <p:cNvSpPr txBox="1"/>
          <p:nvPr/>
        </p:nvSpPr>
        <p:spPr>
          <a:xfrm>
            <a:off x="142874" y="1559421"/>
            <a:ext cx="848796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 saving: principles, methods,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advantages, and solutions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Energy-efficient technologies for energy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       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saving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EU experience in saving electricity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Public energy projects in the EU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Investments in energy efficiency 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Innovative solutions for energy 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             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saving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 saving for business: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              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approaches and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opportunities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Efficiency of energy-saving </a:t>
            </a:r>
            <a:r>
              <a:rPr lang="uk-UA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                         </a:t>
            </a:r>
            <a:r>
              <a:rPr lang="en-US" sz="24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projects</a:t>
            </a:r>
            <a:endParaRPr lang="uk-UA" sz="24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endParaRPr lang="en-US" sz="20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BAA6EB5-9ED8-49A0-A242-91457FF9F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23280"/>
              </p:ext>
            </p:extLst>
          </p:nvPr>
        </p:nvGraphicFramePr>
        <p:xfrm>
          <a:off x="0" y="6760845"/>
          <a:ext cx="12192000" cy="9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orelDRAW" r:id="rId4" imgW="12201357" imgH="195577" progId="CorelDraw.Graphic.24">
                  <p:embed/>
                </p:oleObj>
              </mc:Choice>
              <mc:Fallback>
                <p:oleObj name="CorelDRAW" r:id="rId4" imgW="12201357" imgH="19557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760845"/>
                        <a:ext cx="12192000" cy="97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F3D14-B53C-4585-BB07-819C207B0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9535" cy="13381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D8059-A864-4AE4-8532-5D7883AF8AEE}"/>
              </a:ext>
            </a:extLst>
          </p:cNvPr>
          <p:cNvSpPr txBox="1"/>
          <p:nvPr/>
        </p:nvSpPr>
        <p:spPr>
          <a:xfrm>
            <a:off x="327423" y="210097"/>
            <a:ext cx="668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LOGIC OF COURSE</a:t>
            </a:r>
            <a:endParaRPr lang="uk-UA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82974"/>
              </p:ext>
            </p:extLst>
          </p:nvPr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66675" y="2062073"/>
            <a:ext cx="8505826" cy="260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definitions,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meaning, 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targets, the </a:t>
            </a:r>
            <a:endParaRPr lang="uk-UA" sz="28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social and 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economic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imperatives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economic and technological </a:t>
            </a:r>
            <a:endParaRPr lang="uk-UA" sz="28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issues</a:t>
            </a:r>
            <a:r>
              <a:rPr lang="uk-UA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of energy saving</a:t>
            </a:r>
            <a:endParaRPr lang="uk-UA" sz="28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107707"/>
            <a:ext cx="737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ENERGY SAVING: PRINCIPLES, METHODS, ADVANTAGES, AND SOLUTIONS</a:t>
            </a:r>
          </a:p>
          <a:p>
            <a:endParaRPr lang="en-US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2487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66675" y="1445868"/>
            <a:ext cx="9005888" cy="518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 saving in construction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technologies; 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efficient use of energy carriers in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heating, lighting, ventilation, water supply,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sewerage, and drainage systems; 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efficiency in power supply and 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      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power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consumption systems; 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the energy efficiency of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compressed air systems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107707"/>
            <a:ext cx="73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ENERGY-EFFICIENT TECHNOLOGIES FOR ENERGY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SAVING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3961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66675" y="1445868"/>
            <a:ext cx="9005888" cy="313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state of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 consumption, energy efficiency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strategies, participants in the generation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process, distribution, consumption of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electricity,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 market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262711"/>
            <a:ext cx="737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EU EXPERIENCE IN SAVING ELECTRICITY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68695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66675" y="1445868"/>
            <a:ext cx="9005888" cy="12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tools,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methods, approaches to promotion,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implementation mechanisms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262711"/>
            <a:ext cx="737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PUBLIC ENERGY PROJECTS IN THE EU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AB6980-169C-428C-9B14-55094398A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24551"/>
            <a:ext cx="7589535" cy="1338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5C42EB-5B46-4F64-B8ED-E1179AF763C0}"/>
              </a:ext>
            </a:extLst>
          </p:cNvPr>
          <p:cNvSpPr txBox="1"/>
          <p:nvPr/>
        </p:nvSpPr>
        <p:spPr>
          <a:xfrm>
            <a:off x="66675" y="3587262"/>
            <a:ext cx="737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INVESTMENTS IN ENERGY EFFICIENCY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D1FF9E-7C73-4994-912F-709F372134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3324551"/>
            <a:ext cx="5047305" cy="8320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EE6101-C109-404A-AD07-C3E087574CBD}"/>
              </a:ext>
            </a:extLst>
          </p:cNvPr>
          <p:cNvSpPr txBox="1"/>
          <p:nvPr/>
        </p:nvSpPr>
        <p:spPr>
          <a:xfrm>
            <a:off x="8215313" y="3567439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1B9A48-E715-4AF4-AABD-5F01ACC892CD}"/>
              </a:ext>
            </a:extLst>
          </p:cNvPr>
          <p:cNvSpPr txBox="1"/>
          <p:nvPr/>
        </p:nvSpPr>
        <p:spPr>
          <a:xfrm>
            <a:off x="204787" y="4831443"/>
            <a:ext cx="9005888" cy="18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identification of opportunities and threats,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evaluation of results, recommendations, the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interaction of stakeholders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8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66675" y="1403677"/>
            <a:ext cx="9005888" cy="313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analysis of challenges, adaptation of foreign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experience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;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analysis of innovations regarding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compliance with market conditions, needs, and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requests 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  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of consumers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262711"/>
            <a:ext cx="73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INNOVATIVE SOLUTIONS FOR ENERGY SAVING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3270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B0B411-AA61-4ADB-8DE0-042EE7170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743700"/>
          <a:ext cx="12192000" cy="11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orelDRAW" r:id="rId3" imgW="12201357" imgH="195577" progId="CorelDraw.Graphic.24">
                  <p:embed/>
                </p:oleObj>
              </mc:Choice>
              <mc:Fallback>
                <p:oleObj name="CorelDRAW" r:id="rId3" imgW="12201357" imgH="195577" progId="CorelDraw.Graphic.2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2B0B411-AA61-4ADB-8DE0-042EE7170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743700"/>
                        <a:ext cx="12192000" cy="11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C823A-81A6-4DF2-A101-9F86CE57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2083"/>
            <a:ext cx="12192000" cy="5911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0E589C-6A75-4B61-99A9-7C9418C062DC}"/>
              </a:ext>
            </a:extLst>
          </p:cNvPr>
          <p:cNvSpPr txBox="1"/>
          <p:nvPr/>
        </p:nvSpPr>
        <p:spPr>
          <a:xfrm>
            <a:off x="352425" y="1780697"/>
            <a:ext cx="9005888" cy="188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energy-saving technologies,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energy-saving stimulation mechanisms,</a:t>
            </a:r>
            <a:r>
              <a:rPr lang="uk-UA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 </a:t>
            </a:r>
            <a:r>
              <a:rPr lang="en-US" sz="2700" b="1" dirty="0">
                <a:solidFill>
                  <a:srgbClr val="1E656C"/>
                </a:solidFill>
                <a:latin typeface="Bookman Old Style" panose="02050604050505020204" pitchFamily="18" charset="0"/>
              </a:rPr>
              <a:t>assessment, and risk analysis</a:t>
            </a:r>
            <a:endParaRPr lang="uk-UA" sz="2700" b="1" dirty="0">
              <a:solidFill>
                <a:srgbClr val="1E656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D576F0-21C8-4A2C-B4E6-6165C2563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589535" cy="1338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2BD26-DD2A-4445-BA69-3F50E50BC845}"/>
              </a:ext>
            </a:extLst>
          </p:cNvPr>
          <p:cNvSpPr txBox="1"/>
          <p:nvPr/>
        </p:nvSpPr>
        <p:spPr>
          <a:xfrm>
            <a:off x="66675" y="117617"/>
            <a:ext cx="73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ENERGY SAVING FOR BUSINESS: APPROACHES AND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OPPORTUNITIES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DE896EA-301C-46E6-AA7D-59EA117472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3496"/>
          <a:stretch/>
        </p:blipFill>
        <p:spPr>
          <a:xfrm>
            <a:off x="7144694" y="0"/>
            <a:ext cx="5047305" cy="832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3F4F8-132E-4F80-9ECA-FE388CDE8DAF}"/>
              </a:ext>
            </a:extLst>
          </p:cNvPr>
          <p:cNvSpPr txBox="1"/>
          <p:nvPr/>
        </p:nvSpPr>
        <p:spPr>
          <a:xfrm>
            <a:off x="8215313" y="242888"/>
            <a:ext cx="3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Topic</a:t>
            </a:r>
            <a:r>
              <a:rPr lang="uk-UA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825125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358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Wingdings</vt:lpstr>
      <vt:lpstr>Тема Office</vt:lpstr>
      <vt:lpstr>CorelDRAW</vt:lpstr>
      <vt:lpstr>CorelDRAW 2022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Yuliia</dc:creator>
  <cp:lastModifiedBy>Yuliia</cp:lastModifiedBy>
  <cp:revision>23</cp:revision>
  <dcterms:created xsi:type="dcterms:W3CDTF">2024-06-27T21:22:04Z</dcterms:created>
  <dcterms:modified xsi:type="dcterms:W3CDTF">2024-06-28T20:00:00Z</dcterms:modified>
</cp:coreProperties>
</file>