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85" r:id="rId3"/>
    <p:sldId id="258" r:id="rId4"/>
    <p:sldId id="257" r:id="rId5"/>
    <p:sldId id="262" r:id="rId6"/>
    <p:sldId id="259" r:id="rId7"/>
    <p:sldId id="265" r:id="rId8"/>
    <p:sldId id="264" r:id="rId9"/>
    <p:sldId id="261" r:id="rId10"/>
    <p:sldId id="269" r:id="rId11"/>
    <p:sldId id="271" r:id="rId12"/>
    <p:sldId id="270" r:id="rId13"/>
    <p:sldId id="266" r:id="rId14"/>
    <p:sldId id="268" r:id="rId15"/>
    <p:sldId id="267" r:id="rId16"/>
    <p:sldId id="272" r:id="rId17"/>
    <p:sldId id="273" r:id="rId18"/>
    <p:sldId id="274" r:id="rId19"/>
    <p:sldId id="276" r:id="rId20"/>
    <p:sldId id="282" r:id="rId21"/>
    <p:sldId id="283" r:id="rId22"/>
    <p:sldId id="275" r:id="rId23"/>
    <p:sldId id="277" r:id="rId24"/>
    <p:sldId id="278" r:id="rId25"/>
    <p:sldId id="279" r:id="rId26"/>
    <p:sldId id="284" r:id="rId27"/>
    <p:sldId id="286" r:id="rId28"/>
    <p:sldId id="287" r:id="rId29"/>
    <p:sldId id="288" r:id="rId30"/>
    <p:sldId id="281" r:id="rId31"/>
    <p:sldId id="289" r:id="rId32"/>
  </p:sldIdLst>
  <p:sldSz cx="12192000" cy="6858000"/>
  <p:notesSz cx="6858000" cy="9144000"/>
  <p:custDataLst>
    <p:tags r:id="rId34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0D77A-6CD2-4B76-9FA7-92EC713FC56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605DF-DB46-4111-998F-025297C388CA}">
      <dgm:prSet/>
      <dgm:spPr/>
      <dgm:t>
        <a:bodyPr/>
        <a:lstStyle/>
        <a:p>
          <a:r>
            <a:rPr lang="ru-RU"/>
            <a:t>Концептуальні аспекти тіньової економіки</a:t>
          </a:r>
          <a:endParaRPr lang="en-US"/>
        </a:p>
      </dgm:t>
    </dgm:pt>
    <dgm:pt modelId="{A5682507-C354-4A0E-9A42-A105933CB507}" type="parTrans" cxnId="{10FE6CBB-9067-4555-B567-A3283159B6BF}">
      <dgm:prSet/>
      <dgm:spPr/>
      <dgm:t>
        <a:bodyPr/>
        <a:lstStyle/>
        <a:p>
          <a:endParaRPr lang="en-US"/>
        </a:p>
      </dgm:t>
    </dgm:pt>
    <dgm:pt modelId="{C8FB4FDF-CCA2-4274-8C1D-5CCA669B64AB}" type="sibTrans" cxnId="{10FE6CBB-9067-4555-B567-A3283159B6BF}">
      <dgm:prSet/>
      <dgm:spPr/>
      <dgm:t>
        <a:bodyPr/>
        <a:lstStyle/>
        <a:p>
          <a:endParaRPr lang="en-US"/>
        </a:p>
      </dgm:t>
    </dgm:pt>
    <dgm:pt modelId="{3A4BEA7E-2FAA-4CB4-9DBA-AC29B06EA4D2}">
      <dgm:prSet/>
      <dgm:spPr/>
      <dgm:t>
        <a:bodyPr/>
        <a:lstStyle/>
        <a:p>
          <a:r>
            <a:rPr lang="ru-RU"/>
            <a:t>Методи прогнозування чинників корупції та тіньової діяльності</a:t>
          </a:r>
          <a:endParaRPr lang="en-US"/>
        </a:p>
      </dgm:t>
    </dgm:pt>
    <dgm:pt modelId="{BECE649A-F733-4EA9-AFF0-23E6202ED982}" type="parTrans" cxnId="{DFA7D7CC-F1F9-4F4A-8A52-F21AD7894B4A}">
      <dgm:prSet/>
      <dgm:spPr/>
      <dgm:t>
        <a:bodyPr/>
        <a:lstStyle/>
        <a:p>
          <a:endParaRPr lang="en-US"/>
        </a:p>
      </dgm:t>
    </dgm:pt>
    <dgm:pt modelId="{9385CBBD-79B5-4D16-AACA-73C5F92F365F}" type="sibTrans" cxnId="{DFA7D7CC-F1F9-4F4A-8A52-F21AD7894B4A}">
      <dgm:prSet/>
      <dgm:spPr/>
      <dgm:t>
        <a:bodyPr/>
        <a:lstStyle/>
        <a:p>
          <a:endParaRPr lang="en-US"/>
        </a:p>
      </dgm:t>
    </dgm:pt>
    <dgm:pt modelId="{1523D3BF-9531-4272-A16D-9F3AACB4760F}">
      <dgm:prSet/>
      <dgm:spPr/>
      <dgm:t>
        <a:bodyPr/>
        <a:lstStyle/>
        <a:p>
          <a:r>
            <a:rPr lang="ru-RU" dirty="0" err="1"/>
            <a:t>Огляд</a:t>
          </a:r>
          <a:r>
            <a:rPr lang="ru-RU" dirty="0"/>
            <a:t> </a:t>
          </a:r>
          <a:r>
            <a:rPr lang="ru-RU" dirty="0" err="1"/>
            <a:t>бази</a:t>
          </a:r>
          <a:r>
            <a:rPr lang="ru-RU" dirty="0"/>
            <a:t> </a:t>
          </a:r>
          <a:r>
            <a:rPr lang="ru-RU" dirty="0" err="1"/>
            <a:t>даних</a:t>
          </a:r>
          <a:r>
            <a:rPr lang="ru-RU" dirty="0"/>
            <a:t> </a:t>
          </a:r>
          <a:r>
            <a:rPr lang="ru-RU" dirty="0" err="1"/>
            <a:t>опитування</a:t>
          </a:r>
          <a:r>
            <a:rPr lang="ru-RU" dirty="0"/>
            <a:t> </a:t>
          </a:r>
          <a:r>
            <a:rPr lang="ru-RU" dirty="0" err="1"/>
            <a:t>бізнесу</a:t>
          </a:r>
          <a:r>
            <a:rPr lang="ru-RU" dirty="0"/>
            <a:t> та </a:t>
          </a:r>
          <a:r>
            <a:rPr lang="ru-RU" dirty="0" err="1"/>
            <a:t>споживачів</a:t>
          </a:r>
          <a:endParaRPr lang="en-US" dirty="0"/>
        </a:p>
      </dgm:t>
    </dgm:pt>
    <dgm:pt modelId="{EFD25638-1D31-434C-80FD-64E03641C14E}" type="parTrans" cxnId="{2A817ABF-1EDC-44B1-912D-C30D28439927}">
      <dgm:prSet/>
      <dgm:spPr/>
      <dgm:t>
        <a:bodyPr/>
        <a:lstStyle/>
        <a:p>
          <a:endParaRPr lang="en-US"/>
        </a:p>
      </dgm:t>
    </dgm:pt>
    <dgm:pt modelId="{78F18839-0434-49CB-BE83-0349BB433621}" type="sibTrans" cxnId="{2A817ABF-1EDC-44B1-912D-C30D28439927}">
      <dgm:prSet/>
      <dgm:spPr/>
      <dgm:t>
        <a:bodyPr/>
        <a:lstStyle/>
        <a:p>
          <a:endParaRPr lang="en-US"/>
        </a:p>
      </dgm:t>
    </dgm:pt>
    <dgm:pt modelId="{EB86DA2B-69B7-4571-BBBE-45AAB0D15E2D}">
      <dgm:prSet/>
      <dgm:spPr/>
      <dgm:t>
        <a:bodyPr/>
        <a:lstStyle/>
        <a:p>
          <a:r>
            <a:rPr lang="ru-RU"/>
            <a:t>Розробка прогнозу для індикатара ділового клімату</a:t>
          </a:r>
          <a:endParaRPr lang="en-US"/>
        </a:p>
      </dgm:t>
    </dgm:pt>
    <dgm:pt modelId="{8DBED934-26A7-4EE5-9666-8DD02A2CA98B}" type="parTrans" cxnId="{EA4ACFC6-14C6-4C91-A7FF-58BC7B2CC5AA}">
      <dgm:prSet/>
      <dgm:spPr/>
      <dgm:t>
        <a:bodyPr/>
        <a:lstStyle/>
        <a:p>
          <a:endParaRPr lang="en-US"/>
        </a:p>
      </dgm:t>
    </dgm:pt>
    <dgm:pt modelId="{D7001E9B-AE39-426D-B163-B5009409D4C4}" type="sibTrans" cxnId="{EA4ACFC6-14C6-4C91-A7FF-58BC7B2CC5AA}">
      <dgm:prSet/>
      <dgm:spPr/>
      <dgm:t>
        <a:bodyPr/>
        <a:lstStyle/>
        <a:p>
          <a:endParaRPr lang="en-US"/>
        </a:p>
      </dgm:t>
    </dgm:pt>
    <dgm:pt modelId="{0458312F-34AA-40A6-B35F-D7E400855B94}" type="pres">
      <dgm:prSet presAssocID="{63F0D77A-6CD2-4B76-9FA7-92EC713FC56C}" presName="vert0" presStyleCnt="0">
        <dgm:presLayoutVars>
          <dgm:dir/>
          <dgm:animOne val="branch"/>
          <dgm:animLvl val="lvl"/>
        </dgm:presLayoutVars>
      </dgm:prSet>
      <dgm:spPr/>
    </dgm:pt>
    <dgm:pt modelId="{5A32BAE6-6E5F-43A2-9AB1-13761EF47427}" type="pres">
      <dgm:prSet presAssocID="{C51605DF-DB46-4111-998F-025297C388CA}" presName="thickLine" presStyleLbl="alignNode1" presStyleIdx="0" presStyleCnt="4"/>
      <dgm:spPr/>
    </dgm:pt>
    <dgm:pt modelId="{B7AE49C1-33E4-4231-ADAD-120A2DC5F6F8}" type="pres">
      <dgm:prSet presAssocID="{C51605DF-DB46-4111-998F-025297C388CA}" presName="horz1" presStyleCnt="0"/>
      <dgm:spPr/>
    </dgm:pt>
    <dgm:pt modelId="{7A3ABD58-0B82-4681-B37B-4A529953C77A}" type="pres">
      <dgm:prSet presAssocID="{C51605DF-DB46-4111-998F-025297C388CA}" presName="tx1" presStyleLbl="revTx" presStyleIdx="0" presStyleCnt="4"/>
      <dgm:spPr/>
    </dgm:pt>
    <dgm:pt modelId="{EBD8AC03-57E0-467F-95FE-5C0C2A7AB071}" type="pres">
      <dgm:prSet presAssocID="{C51605DF-DB46-4111-998F-025297C388CA}" presName="vert1" presStyleCnt="0"/>
      <dgm:spPr/>
    </dgm:pt>
    <dgm:pt modelId="{5C9EC9D3-F6E7-43FF-8259-0A8CCD8EC5CF}" type="pres">
      <dgm:prSet presAssocID="{3A4BEA7E-2FAA-4CB4-9DBA-AC29B06EA4D2}" presName="thickLine" presStyleLbl="alignNode1" presStyleIdx="1" presStyleCnt="4"/>
      <dgm:spPr/>
    </dgm:pt>
    <dgm:pt modelId="{16EDCD0E-B245-437E-843F-98079110C56A}" type="pres">
      <dgm:prSet presAssocID="{3A4BEA7E-2FAA-4CB4-9DBA-AC29B06EA4D2}" presName="horz1" presStyleCnt="0"/>
      <dgm:spPr/>
    </dgm:pt>
    <dgm:pt modelId="{8513A743-3CCE-448A-8756-24058589B2B4}" type="pres">
      <dgm:prSet presAssocID="{3A4BEA7E-2FAA-4CB4-9DBA-AC29B06EA4D2}" presName="tx1" presStyleLbl="revTx" presStyleIdx="1" presStyleCnt="4"/>
      <dgm:spPr/>
    </dgm:pt>
    <dgm:pt modelId="{DFD569B4-46E5-45A9-AFE9-F2F2241E27B1}" type="pres">
      <dgm:prSet presAssocID="{3A4BEA7E-2FAA-4CB4-9DBA-AC29B06EA4D2}" presName="vert1" presStyleCnt="0"/>
      <dgm:spPr/>
    </dgm:pt>
    <dgm:pt modelId="{22E3745F-306C-4FF1-86ED-75FF28C7C75F}" type="pres">
      <dgm:prSet presAssocID="{1523D3BF-9531-4272-A16D-9F3AACB4760F}" presName="thickLine" presStyleLbl="alignNode1" presStyleIdx="2" presStyleCnt="4"/>
      <dgm:spPr/>
    </dgm:pt>
    <dgm:pt modelId="{0A6DBFA0-3F41-4206-8CDF-C417FF2D9112}" type="pres">
      <dgm:prSet presAssocID="{1523D3BF-9531-4272-A16D-9F3AACB4760F}" presName="horz1" presStyleCnt="0"/>
      <dgm:spPr/>
    </dgm:pt>
    <dgm:pt modelId="{B33F1338-9079-4101-97FF-4A01A12BFC64}" type="pres">
      <dgm:prSet presAssocID="{1523D3BF-9531-4272-A16D-9F3AACB4760F}" presName="tx1" presStyleLbl="revTx" presStyleIdx="2" presStyleCnt="4"/>
      <dgm:spPr/>
    </dgm:pt>
    <dgm:pt modelId="{26845805-FA14-42B4-B1E9-3A0E2C60118B}" type="pres">
      <dgm:prSet presAssocID="{1523D3BF-9531-4272-A16D-9F3AACB4760F}" presName="vert1" presStyleCnt="0"/>
      <dgm:spPr/>
    </dgm:pt>
    <dgm:pt modelId="{F61E7BEE-F579-4AC0-B1B9-8B66682179BF}" type="pres">
      <dgm:prSet presAssocID="{EB86DA2B-69B7-4571-BBBE-45AAB0D15E2D}" presName="thickLine" presStyleLbl="alignNode1" presStyleIdx="3" presStyleCnt="4"/>
      <dgm:spPr/>
    </dgm:pt>
    <dgm:pt modelId="{7C59E99B-9EAB-410D-91D3-DDB572D6A9BC}" type="pres">
      <dgm:prSet presAssocID="{EB86DA2B-69B7-4571-BBBE-45AAB0D15E2D}" presName="horz1" presStyleCnt="0"/>
      <dgm:spPr/>
    </dgm:pt>
    <dgm:pt modelId="{2BD86C04-E3FA-4AF7-BBA9-E88ABF014C41}" type="pres">
      <dgm:prSet presAssocID="{EB86DA2B-69B7-4571-BBBE-45AAB0D15E2D}" presName="tx1" presStyleLbl="revTx" presStyleIdx="3" presStyleCnt="4"/>
      <dgm:spPr/>
    </dgm:pt>
    <dgm:pt modelId="{8EB82D00-430C-4F0A-92AE-E3CCF5276972}" type="pres">
      <dgm:prSet presAssocID="{EB86DA2B-69B7-4571-BBBE-45AAB0D15E2D}" presName="vert1" presStyleCnt="0"/>
      <dgm:spPr/>
    </dgm:pt>
  </dgm:ptLst>
  <dgm:cxnLst>
    <dgm:cxn modelId="{0FEA6C36-FA7E-4947-8707-81DFB48A4EE1}" type="presOf" srcId="{1523D3BF-9531-4272-A16D-9F3AACB4760F}" destId="{B33F1338-9079-4101-97FF-4A01A12BFC64}" srcOrd="0" destOrd="0" presId="urn:microsoft.com/office/officeart/2008/layout/LinedList"/>
    <dgm:cxn modelId="{DA263C66-C38F-4AB8-9DF4-B802C20804CA}" type="presOf" srcId="{EB86DA2B-69B7-4571-BBBE-45AAB0D15E2D}" destId="{2BD86C04-E3FA-4AF7-BBA9-E88ABF014C41}" srcOrd="0" destOrd="0" presId="urn:microsoft.com/office/officeart/2008/layout/LinedList"/>
    <dgm:cxn modelId="{785D7348-A27B-423B-947E-46B5150B26D9}" type="presOf" srcId="{C51605DF-DB46-4111-998F-025297C388CA}" destId="{7A3ABD58-0B82-4681-B37B-4A529953C77A}" srcOrd="0" destOrd="0" presId="urn:microsoft.com/office/officeart/2008/layout/LinedList"/>
    <dgm:cxn modelId="{3A724091-62DE-46F0-BE47-8DE80975E0BF}" type="presOf" srcId="{63F0D77A-6CD2-4B76-9FA7-92EC713FC56C}" destId="{0458312F-34AA-40A6-B35F-D7E400855B94}" srcOrd="0" destOrd="0" presId="urn:microsoft.com/office/officeart/2008/layout/LinedList"/>
    <dgm:cxn modelId="{10FE6CBB-9067-4555-B567-A3283159B6BF}" srcId="{63F0D77A-6CD2-4B76-9FA7-92EC713FC56C}" destId="{C51605DF-DB46-4111-998F-025297C388CA}" srcOrd="0" destOrd="0" parTransId="{A5682507-C354-4A0E-9A42-A105933CB507}" sibTransId="{C8FB4FDF-CCA2-4274-8C1D-5CCA669B64AB}"/>
    <dgm:cxn modelId="{2A817ABF-1EDC-44B1-912D-C30D28439927}" srcId="{63F0D77A-6CD2-4B76-9FA7-92EC713FC56C}" destId="{1523D3BF-9531-4272-A16D-9F3AACB4760F}" srcOrd="2" destOrd="0" parTransId="{EFD25638-1D31-434C-80FD-64E03641C14E}" sibTransId="{78F18839-0434-49CB-BE83-0349BB433621}"/>
    <dgm:cxn modelId="{EA4ACFC6-14C6-4C91-A7FF-58BC7B2CC5AA}" srcId="{63F0D77A-6CD2-4B76-9FA7-92EC713FC56C}" destId="{EB86DA2B-69B7-4571-BBBE-45AAB0D15E2D}" srcOrd="3" destOrd="0" parTransId="{8DBED934-26A7-4EE5-9666-8DD02A2CA98B}" sibTransId="{D7001E9B-AE39-426D-B163-B5009409D4C4}"/>
    <dgm:cxn modelId="{DFA7D7CC-F1F9-4F4A-8A52-F21AD7894B4A}" srcId="{63F0D77A-6CD2-4B76-9FA7-92EC713FC56C}" destId="{3A4BEA7E-2FAA-4CB4-9DBA-AC29B06EA4D2}" srcOrd="1" destOrd="0" parTransId="{BECE649A-F733-4EA9-AFF0-23E6202ED982}" sibTransId="{9385CBBD-79B5-4D16-AACA-73C5F92F365F}"/>
    <dgm:cxn modelId="{3616E1D2-A9FD-486A-9A0E-83CE14B14B17}" type="presOf" srcId="{3A4BEA7E-2FAA-4CB4-9DBA-AC29B06EA4D2}" destId="{8513A743-3CCE-448A-8756-24058589B2B4}" srcOrd="0" destOrd="0" presId="urn:microsoft.com/office/officeart/2008/layout/LinedList"/>
    <dgm:cxn modelId="{A29B130A-15DF-46D3-A910-9649F4ADCA4D}" type="presParOf" srcId="{0458312F-34AA-40A6-B35F-D7E400855B94}" destId="{5A32BAE6-6E5F-43A2-9AB1-13761EF47427}" srcOrd="0" destOrd="0" presId="urn:microsoft.com/office/officeart/2008/layout/LinedList"/>
    <dgm:cxn modelId="{9C1F31C1-28A4-42CE-8096-9673079A765C}" type="presParOf" srcId="{0458312F-34AA-40A6-B35F-D7E400855B94}" destId="{B7AE49C1-33E4-4231-ADAD-120A2DC5F6F8}" srcOrd="1" destOrd="0" presId="urn:microsoft.com/office/officeart/2008/layout/LinedList"/>
    <dgm:cxn modelId="{F946586C-7144-48E6-BF02-41C5EC5D3247}" type="presParOf" srcId="{B7AE49C1-33E4-4231-ADAD-120A2DC5F6F8}" destId="{7A3ABD58-0B82-4681-B37B-4A529953C77A}" srcOrd="0" destOrd="0" presId="urn:microsoft.com/office/officeart/2008/layout/LinedList"/>
    <dgm:cxn modelId="{9C25CABF-6DF0-445D-8327-A3FE78101B2E}" type="presParOf" srcId="{B7AE49C1-33E4-4231-ADAD-120A2DC5F6F8}" destId="{EBD8AC03-57E0-467F-95FE-5C0C2A7AB071}" srcOrd="1" destOrd="0" presId="urn:microsoft.com/office/officeart/2008/layout/LinedList"/>
    <dgm:cxn modelId="{14587042-DB69-4AE1-B2F1-406FDBBBD4BA}" type="presParOf" srcId="{0458312F-34AA-40A6-B35F-D7E400855B94}" destId="{5C9EC9D3-F6E7-43FF-8259-0A8CCD8EC5CF}" srcOrd="2" destOrd="0" presId="urn:microsoft.com/office/officeart/2008/layout/LinedList"/>
    <dgm:cxn modelId="{C00DABA4-746B-4E9A-B0B5-6499056E3179}" type="presParOf" srcId="{0458312F-34AA-40A6-B35F-D7E400855B94}" destId="{16EDCD0E-B245-437E-843F-98079110C56A}" srcOrd="3" destOrd="0" presId="urn:microsoft.com/office/officeart/2008/layout/LinedList"/>
    <dgm:cxn modelId="{2C08516F-512B-4368-955E-3B61330A89A5}" type="presParOf" srcId="{16EDCD0E-B245-437E-843F-98079110C56A}" destId="{8513A743-3CCE-448A-8756-24058589B2B4}" srcOrd="0" destOrd="0" presId="urn:microsoft.com/office/officeart/2008/layout/LinedList"/>
    <dgm:cxn modelId="{8DA5851C-3D13-4254-8D6C-693F73AE2AC6}" type="presParOf" srcId="{16EDCD0E-B245-437E-843F-98079110C56A}" destId="{DFD569B4-46E5-45A9-AFE9-F2F2241E27B1}" srcOrd="1" destOrd="0" presId="urn:microsoft.com/office/officeart/2008/layout/LinedList"/>
    <dgm:cxn modelId="{A79AEAE4-2B11-4ACC-8928-FEDBA3BCF61F}" type="presParOf" srcId="{0458312F-34AA-40A6-B35F-D7E400855B94}" destId="{22E3745F-306C-4FF1-86ED-75FF28C7C75F}" srcOrd="4" destOrd="0" presId="urn:microsoft.com/office/officeart/2008/layout/LinedList"/>
    <dgm:cxn modelId="{54EBEB18-7415-443F-961C-AA23595672AC}" type="presParOf" srcId="{0458312F-34AA-40A6-B35F-D7E400855B94}" destId="{0A6DBFA0-3F41-4206-8CDF-C417FF2D9112}" srcOrd="5" destOrd="0" presId="urn:microsoft.com/office/officeart/2008/layout/LinedList"/>
    <dgm:cxn modelId="{7480062F-FACB-4738-9EF9-2A6DA60D56B0}" type="presParOf" srcId="{0A6DBFA0-3F41-4206-8CDF-C417FF2D9112}" destId="{B33F1338-9079-4101-97FF-4A01A12BFC64}" srcOrd="0" destOrd="0" presId="urn:microsoft.com/office/officeart/2008/layout/LinedList"/>
    <dgm:cxn modelId="{9C2BDBB5-DE9B-4811-9202-4D493E9C9FB1}" type="presParOf" srcId="{0A6DBFA0-3F41-4206-8CDF-C417FF2D9112}" destId="{26845805-FA14-42B4-B1E9-3A0E2C60118B}" srcOrd="1" destOrd="0" presId="urn:microsoft.com/office/officeart/2008/layout/LinedList"/>
    <dgm:cxn modelId="{82938475-FFCE-415D-8F50-7D1F7D9914E0}" type="presParOf" srcId="{0458312F-34AA-40A6-B35F-D7E400855B94}" destId="{F61E7BEE-F579-4AC0-B1B9-8B66682179BF}" srcOrd="6" destOrd="0" presId="urn:microsoft.com/office/officeart/2008/layout/LinedList"/>
    <dgm:cxn modelId="{D355F62D-84DF-4648-824A-B03F0A322DAD}" type="presParOf" srcId="{0458312F-34AA-40A6-B35F-D7E400855B94}" destId="{7C59E99B-9EAB-410D-91D3-DDB572D6A9BC}" srcOrd="7" destOrd="0" presId="urn:microsoft.com/office/officeart/2008/layout/LinedList"/>
    <dgm:cxn modelId="{BC5FA4B4-7367-4107-A19D-E16191E29159}" type="presParOf" srcId="{7C59E99B-9EAB-410D-91D3-DDB572D6A9BC}" destId="{2BD86C04-E3FA-4AF7-BBA9-E88ABF014C41}" srcOrd="0" destOrd="0" presId="urn:microsoft.com/office/officeart/2008/layout/LinedList"/>
    <dgm:cxn modelId="{60ED3908-3CF2-42F5-A71E-84D96634EB50}" type="presParOf" srcId="{7C59E99B-9EAB-410D-91D3-DDB572D6A9BC}" destId="{8EB82D00-430C-4F0A-92AE-E3CCF52769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95104F-6D87-40CF-A19B-845E2DE31BC0}" type="doc">
      <dgm:prSet loTypeId="urn:microsoft.com/office/officeart/2016/7/layout/Basic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B9F67A-E5D8-4734-BA54-15B962CC4B86}">
      <dgm:prSet custT="1"/>
      <dgm:spPr/>
      <dgm:t>
        <a:bodyPr/>
        <a:lstStyle/>
        <a:p>
          <a:r>
            <a:rPr lang="ru-RU" sz="1400" dirty="0" err="1"/>
            <a:t>Індикатор</a:t>
          </a:r>
          <a:r>
            <a:rPr lang="ru-RU" sz="1400" dirty="0"/>
            <a:t> </a:t>
          </a:r>
          <a:r>
            <a:rPr lang="ru-RU" sz="1400" dirty="0" err="1"/>
            <a:t>промисловості</a:t>
          </a:r>
          <a:r>
            <a:rPr lang="ru-RU" sz="1400" dirty="0"/>
            <a:t>/</a:t>
          </a:r>
          <a:r>
            <a:rPr lang="ru-RU" sz="1400" dirty="0" err="1"/>
            <a:t>ділового</a:t>
          </a:r>
          <a:r>
            <a:rPr lang="ru-RU" sz="1400" dirty="0"/>
            <a:t> </a:t>
          </a:r>
          <a:r>
            <a:rPr lang="ru-RU" sz="1400" dirty="0" err="1"/>
            <a:t>клімату</a:t>
          </a:r>
          <a:r>
            <a:rPr lang="ru-RU" sz="1400" dirty="0"/>
            <a:t> </a:t>
          </a:r>
          <a:r>
            <a:rPr lang="en-GB" sz="1400" dirty="0"/>
            <a:t>BCI</a:t>
          </a:r>
          <a:r>
            <a:rPr lang="ru-RU" sz="1400" dirty="0"/>
            <a:t> </a:t>
          </a:r>
          <a:r>
            <a:rPr lang="ru-RU" sz="1400" dirty="0" err="1"/>
            <a:t>розраховується</a:t>
          </a:r>
          <a:r>
            <a:rPr lang="ru-RU" sz="1400" dirty="0"/>
            <a:t> на </a:t>
          </a:r>
          <a:r>
            <a:rPr lang="ru-RU" sz="1400" dirty="0" err="1"/>
            <a:t>основі</a:t>
          </a:r>
          <a:r>
            <a:rPr lang="ru-RU" sz="1400" dirty="0"/>
            <a:t> п</a:t>
          </a:r>
          <a:r>
            <a:rPr lang="en-GB" sz="1400" dirty="0"/>
            <a:t>’</a:t>
          </a:r>
          <a:r>
            <a:rPr lang="ru-RU" sz="1400" dirty="0"/>
            <a:t>яти </a:t>
          </a:r>
          <a:r>
            <a:rPr lang="ru-RU" sz="1400" dirty="0" err="1"/>
            <a:t>субіндикаторів</a:t>
          </a:r>
          <a:r>
            <a:rPr lang="ru-RU" sz="1400" dirty="0"/>
            <a:t>:</a:t>
          </a:r>
          <a:endParaRPr lang="en-US" sz="1400" dirty="0"/>
        </a:p>
      </dgm:t>
    </dgm:pt>
    <dgm:pt modelId="{E920FB27-1F91-431C-AC6D-176C14FC9FC9}" type="parTrans" cxnId="{18E507E0-ECE5-4856-9E57-142C42034738}">
      <dgm:prSet/>
      <dgm:spPr/>
      <dgm:t>
        <a:bodyPr/>
        <a:lstStyle/>
        <a:p>
          <a:endParaRPr lang="en-US" sz="1400"/>
        </a:p>
      </dgm:t>
    </dgm:pt>
    <dgm:pt modelId="{ACD4DCB2-5AC8-410E-B312-9F4D9BA6E824}" type="sibTrans" cxnId="{18E507E0-ECE5-4856-9E57-142C42034738}">
      <dgm:prSet/>
      <dgm:spPr/>
      <dgm:t>
        <a:bodyPr/>
        <a:lstStyle/>
        <a:p>
          <a:endParaRPr lang="en-US" sz="1400"/>
        </a:p>
      </dgm:t>
    </dgm:pt>
    <dgm:pt modelId="{9282D8B6-200F-4CE4-8A85-73F44AC57E59}">
      <dgm:prSet custT="1"/>
      <dgm:spPr/>
      <dgm:t>
        <a:bodyPr/>
        <a:lstStyle/>
        <a:p>
          <a:r>
            <a:rPr lang="en-GB" sz="1400" dirty="0"/>
            <a:t>I</a:t>
          </a:r>
          <a:r>
            <a:rPr lang="ru-RU" sz="1400" dirty="0"/>
            <a:t>1 – </a:t>
          </a:r>
          <a:r>
            <a:rPr lang="ru-RU" sz="1400" dirty="0" err="1"/>
            <a:t>тенденції</a:t>
          </a:r>
          <a:r>
            <a:rPr lang="ru-RU" sz="1400" dirty="0"/>
            <a:t> </a:t>
          </a:r>
          <a:r>
            <a:rPr lang="ru-RU" sz="1400" dirty="0" err="1"/>
            <a:t>виробництва</a:t>
          </a:r>
          <a:r>
            <a:rPr lang="ru-RU" sz="1400" dirty="0"/>
            <a:t> за </a:t>
          </a:r>
          <a:r>
            <a:rPr lang="ru-RU" sz="1400" dirty="0" err="1"/>
            <a:t>останні</a:t>
          </a:r>
          <a:r>
            <a:rPr lang="ru-RU" sz="1400" dirty="0"/>
            <a:t> </a:t>
          </a:r>
          <a:r>
            <a:rPr lang="ru-RU" sz="1400" dirty="0" err="1"/>
            <a:t>місяці</a:t>
          </a:r>
          <a:r>
            <a:rPr lang="ru-RU" sz="1400" dirty="0"/>
            <a:t>.</a:t>
          </a:r>
          <a:endParaRPr lang="en-US" sz="1400" dirty="0"/>
        </a:p>
      </dgm:t>
    </dgm:pt>
    <dgm:pt modelId="{73563CEE-F826-40C2-87AD-EE6A4ACB6025}" type="parTrans" cxnId="{E5554927-EC88-4998-BD71-DFCEAE15ECFF}">
      <dgm:prSet/>
      <dgm:spPr/>
      <dgm:t>
        <a:bodyPr/>
        <a:lstStyle/>
        <a:p>
          <a:endParaRPr lang="en-US" sz="1400"/>
        </a:p>
      </dgm:t>
    </dgm:pt>
    <dgm:pt modelId="{27E6C9A5-FC9A-48E1-B5C6-9FB78D856EE5}" type="sibTrans" cxnId="{E5554927-EC88-4998-BD71-DFCEAE15ECFF}">
      <dgm:prSet/>
      <dgm:spPr/>
      <dgm:t>
        <a:bodyPr/>
        <a:lstStyle/>
        <a:p>
          <a:endParaRPr lang="en-US" sz="1400"/>
        </a:p>
      </dgm:t>
    </dgm:pt>
    <dgm:pt modelId="{118A5C10-0AFD-4B3A-B70C-43573604D0C1}">
      <dgm:prSet custT="1"/>
      <dgm:spPr/>
      <dgm:t>
        <a:bodyPr/>
        <a:lstStyle/>
        <a:p>
          <a:r>
            <a:rPr lang="en-GB" sz="1400" dirty="0"/>
            <a:t>I</a:t>
          </a:r>
          <a:r>
            <a:rPr lang="ru-RU" sz="1400" dirty="0"/>
            <a:t>2 – книги </a:t>
          </a:r>
          <a:r>
            <a:rPr lang="ru-RU" sz="1400" dirty="0" err="1"/>
            <a:t>замовлень</a:t>
          </a:r>
          <a:r>
            <a:rPr lang="ru-RU" sz="1400" dirty="0"/>
            <a:t>.</a:t>
          </a:r>
          <a:endParaRPr lang="en-US" sz="1400" dirty="0"/>
        </a:p>
      </dgm:t>
    </dgm:pt>
    <dgm:pt modelId="{D06E23CF-5BBF-45C4-B6FE-A6158F7F8DE0}" type="parTrans" cxnId="{0E6E3FA4-279E-4ED9-AEED-338D39F94867}">
      <dgm:prSet/>
      <dgm:spPr/>
      <dgm:t>
        <a:bodyPr/>
        <a:lstStyle/>
        <a:p>
          <a:endParaRPr lang="en-US" sz="1400"/>
        </a:p>
      </dgm:t>
    </dgm:pt>
    <dgm:pt modelId="{7A6FC09E-BACC-434E-AD87-45FFF9528F80}" type="sibTrans" cxnId="{0E6E3FA4-279E-4ED9-AEED-338D39F94867}">
      <dgm:prSet/>
      <dgm:spPr/>
      <dgm:t>
        <a:bodyPr/>
        <a:lstStyle/>
        <a:p>
          <a:endParaRPr lang="en-US" sz="1400"/>
        </a:p>
      </dgm:t>
    </dgm:pt>
    <dgm:pt modelId="{8F394FD9-870C-4D7A-BD91-9FBC482AB42D}">
      <dgm:prSet custT="1"/>
      <dgm:spPr/>
      <dgm:t>
        <a:bodyPr/>
        <a:lstStyle/>
        <a:p>
          <a:r>
            <a:rPr lang="en-GB" sz="1400" dirty="0"/>
            <a:t>I</a:t>
          </a:r>
          <a:r>
            <a:rPr lang="ru-RU" sz="1400" dirty="0"/>
            <a:t>3 – книги </a:t>
          </a:r>
          <a:r>
            <a:rPr lang="ru-RU" sz="1400" dirty="0" err="1"/>
            <a:t>експортних</a:t>
          </a:r>
          <a:r>
            <a:rPr lang="ru-RU" sz="1400" dirty="0"/>
            <a:t> </a:t>
          </a:r>
          <a:r>
            <a:rPr lang="ru-RU" sz="1400" dirty="0" err="1"/>
            <a:t>замовлень</a:t>
          </a:r>
          <a:r>
            <a:rPr lang="ru-RU" sz="1400" dirty="0"/>
            <a:t>.</a:t>
          </a:r>
          <a:endParaRPr lang="en-US" sz="1400" dirty="0"/>
        </a:p>
      </dgm:t>
    </dgm:pt>
    <dgm:pt modelId="{206C3B7D-B73A-4EAD-AD0B-97390E286E54}" type="parTrans" cxnId="{1F166796-BC2B-4FA2-9526-96BE6CEF590E}">
      <dgm:prSet/>
      <dgm:spPr/>
      <dgm:t>
        <a:bodyPr/>
        <a:lstStyle/>
        <a:p>
          <a:endParaRPr lang="en-US" sz="1400"/>
        </a:p>
      </dgm:t>
    </dgm:pt>
    <dgm:pt modelId="{6C4F0DF5-1A55-4B23-8626-6477EA8BEF79}" type="sibTrans" cxnId="{1F166796-BC2B-4FA2-9526-96BE6CEF590E}">
      <dgm:prSet/>
      <dgm:spPr/>
      <dgm:t>
        <a:bodyPr/>
        <a:lstStyle/>
        <a:p>
          <a:endParaRPr lang="en-US" sz="1400"/>
        </a:p>
      </dgm:t>
    </dgm:pt>
    <dgm:pt modelId="{1CAC8A68-9B15-4116-A632-D728B35B8359}">
      <dgm:prSet custT="1"/>
      <dgm:spPr/>
      <dgm:t>
        <a:bodyPr/>
        <a:lstStyle/>
        <a:p>
          <a:r>
            <a:rPr lang="en-GB" sz="1400" dirty="0"/>
            <a:t>BCI</a:t>
          </a:r>
          <a:r>
            <a:rPr lang="ru-RU" sz="1400" dirty="0"/>
            <a:t> </a:t>
          </a:r>
          <a:r>
            <a:rPr lang="ru-RU" sz="1400" dirty="0" err="1"/>
            <a:t>вимірюються</a:t>
          </a:r>
          <a:r>
            <a:rPr lang="ru-RU" sz="1400" dirty="0"/>
            <a:t> в </a:t>
          </a:r>
          <a:r>
            <a:rPr lang="ru-RU" sz="1400" dirty="0" err="1"/>
            <a:t>шкалі</a:t>
          </a:r>
          <a:r>
            <a:rPr lang="ru-RU" sz="1400" dirty="0"/>
            <a:t> </a:t>
          </a:r>
          <a:r>
            <a:rPr lang="ru-RU" sz="1400" dirty="0" err="1"/>
            <a:t>від</a:t>
          </a:r>
          <a:r>
            <a:rPr lang="ru-RU" sz="1400" dirty="0"/>
            <a:t> – 100 до +100</a:t>
          </a:r>
          <a:r>
            <a:rPr lang="en-GB" sz="1400" dirty="0"/>
            <a:t> (</a:t>
          </a:r>
          <a:r>
            <a:rPr lang="ru-RU" sz="1400" dirty="0"/>
            <a:t>на </a:t>
          </a:r>
          <a:r>
            <a:rPr lang="ru-RU" sz="1400" dirty="0" err="1"/>
            <a:t>сайті</a:t>
          </a:r>
          <a:r>
            <a:rPr lang="ru-RU" sz="1400" dirty="0"/>
            <a:t> </a:t>
          </a:r>
          <a:r>
            <a:rPr lang="ru-RU" sz="1400" dirty="0" err="1"/>
            <a:t>Євростат</a:t>
          </a:r>
          <a:r>
            <a:rPr lang="ru-RU" sz="1400" dirty="0"/>
            <a:t> д</a:t>
          </a:r>
          <a:r>
            <a:rPr lang="uk-UA" sz="1400" dirty="0"/>
            <a:t>ані публікуються як баланси, тобто різниці між позитивними та негативними відповідями (у відсоткових пунктах від загальної кількості відповідей)</a:t>
          </a:r>
          <a:r>
            <a:rPr lang="en-GB" sz="1400" dirty="0"/>
            <a:t> -</a:t>
          </a:r>
          <a:r>
            <a:rPr lang="uk-UA" sz="1400" dirty="0"/>
            <a:t> як середнє арифметичне балансів,</a:t>
          </a:r>
          <a:r>
            <a:rPr lang="en-US" sz="1400" dirty="0"/>
            <a:t> </a:t>
          </a:r>
          <a:r>
            <a:rPr lang="ru-RU" sz="1400" dirty="0" err="1"/>
            <a:t>публікуються</a:t>
          </a:r>
          <a:r>
            <a:rPr lang="uk-UA" sz="1400" dirty="0"/>
            <a:t> нескориговані (</a:t>
          </a:r>
          <a:r>
            <a:rPr lang="en-US" sz="1400" dirty="0"/>
            <a:t>NSA) </a:t>
          </a:r>
          <a:r>
            <a:rPr lang="uk-UA" sz="1400" dirty="0"/>
            <a:t>та сезонно скориговані (</a:t>
          </a:r>
          <a:r>
            <a:rPr lang="en-US" sz="1400" dirty="0"/>
            <a:t>SA).</a:t>
          </a:r>
          <a:r>
            <a:rPr lang="en-GB" sz="1400" dirty="0"/>
            <a:t>)</a:t>
          </a:r>
          <a:r>
            <a:rPr lang="ru-RU" sz="1400" dirty="0"/>
            <a:t>:</a:t>
          </a:r>
          <a:endParaRPr lang="en-US" sz="1400" dirty="0"/>
        </a:p>
      </dgm:t>
    </dgm:pt>
    <dgm:pt modelId="{5B54F26D-8D75-4D42-93B9-82187CC2F677}" type="parTrans" cxnId="{01692602-4764-45E8-8C98-7D7E997BDCFF}">
      <dgm:prSet/>
      <dgm:spPr/>
      <dgm:t>
        <a:bodyPr/>
        <a:lstStyle/>
        <a:p>
          <a:endParaRPr lang="en-US" sz="1400"/>
        </a:p>
      </dgm:t>
    </dgm:pt>
    <dgm:pt modelId="{CBDFE00F-554E-449A-BAFB-E7DBA39231EA}" type="sibTrans" cxnId="{01692602-4764-45E8-8C98-7D7E997BDCFF}">
      <dgm:prSet/>
      <dgm:spPr/>
      <dgm:t>
        <a:bodyPr/>
        <a:lstStyle/>
        <a:p>
          <a:endParaRPr lang="en-US" sz="1400"/>
        </a:p>
      </dgm:t>
    </dgm:pt>
    <dgm:pt modelId="{70E3B86D-4ADD-4019-98D6-5085DF4E05FB}">
      <dgm:prSet custT="1"/>
      <dgm:spPr/>
      <dgm:t>
        <a:bodyPr/>
        <a:lstStyle/>
        <a:p>
          <a:r>
            <a:rPr lang="ru-RU" sz="1400"/>
            <a:t>значення вище 0 вказує на позитивний діловий клімат, що свідчить про те, що підприємства загалом оптимістично налаштовані щодо економіки. Зростання BCI вказує на покращення ділових настроїв, підвищення економічної активності. </a:t>
          </a:r>
          <a:endParaRPr lang="en-US" sz="1400"/>
        </a:p>
      </dgm:t>
    </dgm:pt>
    <dgm:pt modelId="{43835F14-25B6-48C6-A9D2-9320FE306AC1}" type="parTrans" cxnId="{D64A17E1-D6CD-4EC4-980C-AEF447166ABD}">
      <dgm:prSet/>
      <dgm:spPr/>
      <dgm:t>
        <a:bodyPr/>
        <a:lstStyle/>
        <a:p>
          <a:endParaRPr lang="en-US" sz="1400"/>
        </a:p>
      </dgm:t>
    </dgm:pt>
    <dgm:pt modelId="{5B33A7C7-9CFF-4EBF-A603-4DFCEB905143}" type="sibTrans" cxnId="{D64A17E1-D6CD-4EC4-980C-AEF447166ABD}">
      <dgm:prSet/>
      <dgm:spPr/>
      <dgm:t>
        <a:bodyPr/>
        <a:lstStyle/>
        <a:p>
          <a:endParaRPr lang="en-US" sz="1400"/>
        </a:p>
      </dgm:t>
    </dgm:pt>
    <dgm:pt modelId="{8E4AB620-702B-44D5-95ED-85A3D84EEFBF}">
      <dgm:prSet custT="1"/>
      <dgm:spPr/>
      <dgm:t>
        <a:bodyPr/>
        <a:lstStyle/>
        <a:p>
          <a:r>
            <a:rPr lang="ru-RU" sz="1400"/>
            <a:t>значення нижче 0 вказує на негативний діловий клімат, що свідчить про те, що підприємства песимістично ставляться до економіки. Падіння BCI вказує на погіршення ділових настроїв, є ознакою економічного спаду, рецесії.</a:t>
          </a:r>
          <a:endParaRPr lang="en-US" sz="1400"/>
        </a:p>
      </dgm:t>
    </dgm:pt>
    <dgm:pt modelId="{0F9ABA19-8580-4CCC-AD45-8A53AA78949B}" type="parTrans" cxnId="{DC013B43-15E2-488F-9094-1B28711F63A2}">
      <dgm:prSet/>
      <dgm:spPr/>
      <dgm:t>
        <a:bodyPr/>
        <a:lstStyle/>
        <a:p>
          <a:endParaRPr lang="en-US" sz="1400"/>
        </a:p>
      </dgm:t>
    </dgm:pt>
    <dgm:pt modelId="{CF9A1B11-FC1B-49FA-BB92-067806376497}" type="sibTrans" cxnId="{DC013B43-15E2-488F-9094-1B28711F63A2}">
      <dgm:prSet/>
      <dgm:spPr/>
      <dgm:t>
        <a:bodyPr/>
        <a:lstStyle/>
        <a:p>
          <a:endParaRPr lang="en-US" sz="1400"/>
        </a:p>
      </dgm:t>
    </dgm:pt>
    <dgm:pt modelId="{1852FBA3-EE98-45D0-9072-253C59B63D0C}">
      <dgm:prSet custT="1"/>
      <dgm:spPr/>
      <dgm:t>
        <a:bodyPr/>
        <a:lstStyle/>
        <a:p>
          <a:r>
            <a:rPr lang="ru-RU" sz="1400" dirty="0" err="1"/>
            <a:t>Крім</a:t>
          </a:r>
          <a:r>
            <a:rPr lang="ru-RU" sz="1400" dirty="0"/>
            <a:t> того, </a:t>
          </a:r>
          <a:r>
            <a:rPr lang="en-US" sz="1400" dirty="0"/>
            <a:t>BCI </a:t>
          </a:r>
          <a:r>
            <a:rPr lang="uk-UA" sz="1400" dirty="0"/>
            <a:t>можна порівняти з історичними рівнями, щоб оцінити, чи є поточний бізнес-клімат відносно сильним чи слабким.</a:t>
          </a:r>
          <a:endParaRPr lang="en-US" sz="1400" dirty="0"/>
        </a:p>
      </dgm:t>
    </dgm:pt>
    <dgm:pt modelId="{7F42A11A-73D4-4408-ACB0-38308FDE568F}" type="parTrans" cxnId="{B5E0055A-3BF9-44F3-8095-E12C9F7F2F0D}">
      <dgm:prSet/>
      <dgm:spPr/>
      <dgm:t>
        <a:bodyPr/>
        <a:lstStyle/>
        <a:p>
          <a:endParaRPr lang="en-US" sz="1400"/>
        </a:p>
      </dgm:t>
    </dgm:pt>
    <dgm:pt modelId="{295D61CC-BF01-4177-B988-C71D8AAADC2B}" type="sibTrans" cxnId="{B5E0055A-3BF9-44F3-8095-E12C9F7F2F0D}">
      <dgm:prSet/>
      <dgm:spPr/>
      <dgm:t>
        <a:bodyPr/>
        <a:lstStyle/>
        <a:p>
          <a:endParaRPr lang="en-US" sz="1400"/>
        </a:p>
      </dgm:t>
    </dgm:pt>
    <dgm:pt modelId="{67D203CD-6F16-4F0F-BC0E-DDDFAA89A05E}">
      <dgm:prSet custT="1"/>
      <dgm:spPr/>
      <dgm:t>
        <a:bodyPr/>
        <a:lstStyle/>
        <a:p>
          <a:endParaRPr lang="en-US" sz="1400" dirty="0"/>
        </a:p>
      </dgm:t>
    </dgm:pt>
    <dgm:pt modelId="{ED3BC56B-F42F-4F5E-8319-4657225FC3C9}" type="parTrans" cxnId="{7C5C6B4B-9FF9-4D28-84A6-748A155E4271}">
      <dgm:prSet/>
      <dgm:spPr/>
    </dgm:pt>
    <dgm:pt modelId="{24320D9A-547C-4BAB-B36B-34F705479998}" type="sibTrans" cxnId="{7C5C6B4B-9FF9-4D28-84A6-748A155E4271}">
      <dgm:prSet/>
      <dgm:spPr/>
    </dgm:pt>
    <dgm:pt modelId="{73CAFDCD-22EB-4218-B488-7379CBF0BA5C}">
      <dgm:prSet custT="1"/>
      <dgm:spPr/>
      <dgm:t>
        <a:bodyPr/>
        <a:lstStyle/>
        <a:p>
          <a:r>
            <a:rPr lang="en-GB" sz="1400" dirty="0"/>
            <a:t>I</a:t>
          </a:r>
          <a:r>
            <a:rPr lang="ru-RU" sz="1400" dirty="0"/>
            <a:t>4 – запаси.</a:t>
          </a:r>
          <a:endParaRPr lang="en-US" sz="1400" dirty="0"/>
        </a:p>
      </dgm:t>
    </dgm:pt>
    <dgm:pt modelId="{49E56480-4C01-4766-A56D-F7B755DDEA3C}" type="parTrans" cxnId="{97B39BE0-A697-4C14-86EE-8D97906D7CF0}">
      <dgm:prSet/>
      <dgm:spPr/>
    </dgm:pt>
    <dgm:pt modelId="{B65834D7-2E0B-473D-9189-A9E42ED712AA}" type="sibTrans" cxnId="{97B39BE0-A697-4C14-86EE-8D97906D7CF0}">
      <dgm:prSet/>
      <dgm:spPr/>
    </dgm:pt>
    <dgm:pt modelId="{CCC7AE5C-B2D8-441B-BACE-0562B8A3EE11}">
      <dgm:prSet custT="1"/>
      <dgm:spPr/>
      <dgm:t>
        <a:bodyPr/>
        <a:lstStyle/>
        <a:p>
          <a:endParaRPr lang="en-US" sz="1400" dirty="0"/>
        </a:p>
      </dgm:t>
    </dgm:pt>
    <dgm:pt modelId="{FAE77BC4-FBAF-46A8-A7B0-909BC2B0830F}" type="parTrans" cxnId="{F799501A-A5C7-4AC3-B0A9-5E9B7E52DB92}">
      <dgm:prSet/>
      <dgm:spPr/>
    </dgm:pt>
    <dgm:pt modelId="{02AD744A-586C-4FB5-B059-EE573F4398FD}" type="sibTrans" cxnId="{F799501A-A5C7-4AC3-B0A9-5E9B7E52DB92}">
      <dgm:prSet/>
      <dgm:spPr/>
    </dgm:pt>
    <dgm:pt modelId="{1F5E27D6-A562-4BAF-AC71-FE4E2EEDD0E9}">
      <dgm:prSet custT="1"/>
      <dgm:spPr/>
      <dgm:t>
        <a:bodyPr/>
        <a:lstStyle/>
        <a:p>
          <a:r>
            <a:rPr lang="en-GB" sz="1400" dirty="0"/>
            <a:t>I</a:t>
          </a:r>
          <a:r>
            <a:rPr lang="ru-RU" sz="1400" dirty="0"/>
            <a:t>5 –  </a:t>
          </a:r>
          <a:r>
            <a:rPr lang="ru-RU" sz="1400" dirty="0" err="1"/>
            <a:t>очікування</a:t>
          </a:r>
          <a:r>
            <a:rPr lang="ru-RU" sz="1400" dirty="0"/>
            <a:t> </a:t>
          </a:r>
          <a:r>
            <a:rPr lang="ru-RU" sz="1400" dirty="0" err="1"/>
            <a:t>виробництва</a:t>
          </a:r>
          <a:r>
            <a:rPr lang="ru-RU" sz="1400" dirty="0"/>
            <a:t>.</a:t>
          </a:r>
          <a:endParaRPr lang="en-US" sz="1400" dirty="0"/>
        </a:p>
      </dgm:t>
    </dgm:pt>
    <dgm:pt modelId="{B6C3DE35-E13B-4048-8DE6-9C3396B9CC65}" type="parTrans" cxnId="{87BE6120-110E-47E1-A135-226E49BAFC75}">
      <dgm:prSet/>
      <dgm:spPr/>
    </dgm:pt>
    <dgm:pt modelId="{8E0ED8F1-E420-4D49-90FF-8671A8AEEA6E}" type="sibTrans" cxnId="{87BE6120-110E-47E1-A135-226E49BAFC75}">
      <dgm:prSet/>
      <dgm:spPr/>
    </dgm:pt>
    <dgm:pt modelId="{59A4AEC4-8C51-4A24-8AF9-26895B26DED8}" type="pres">
      <dgm:prSet presAssocID="{6095104F-6D87-40CF-A19B-845E2DE31BC0}" presName="Name0" presStyleCnt="0">
        <dgm:presLayoutVars>
          <dgm:dir/>
          <dgm:resizeHandles val="exact"/>
        </dgm:presLayoutVars>
      </dgm:prSet>
      <dgm:spPr/>
    </dgm:pt>
    <dgm:pt modelId="{9B900D42-4421-414F-964B-44D7A4EDBED8}" type="pres">
      <dgm:prSet presAssocID="{06B9F67A-E5D8-4734-BA54-15B962CC4B86}" presName="node" presStyleLbl="node1" presStyleIdx="0" presStyleCnt="5">
        <dgm:presLayoutVars>
          <dgm:bulletEnabled val="1"/>
        </dgm:presLayoutVars>
      </dgm:prSet>
      <dgm:spPr/>
    </dgm:pt>
    <dgm:pt modelId="{6BBCF9F8-FCED-43D3-AD82-2A7258DA0CB5}" type="pres">
      <dgm:prSet presAssocID="{ACD4DCB2-5AC8-410E-B312-9F4D9BA6E824}" presName="sibTransSpacerBeforeConnector" presStyleCnt="0"/>
      <dgm:spPr/>
    </dgm:pt>
    <dgm:pt modelId="{E6859071-A69C-44AE-BF73-9D5DE17868F4}" type="pres">
      <dgm:prSet presAssocID="{ACD4DCB2-5AC8-410E-B312-9F4D9BA6E824}" presName="sibTrans" presStyleLbl="node1" presStyleIdx="1" presStyleCnt="5"/>
      <dgm:spPr/>
    </dgm:pt>
    <dgm:pt modelId="{3ECFBEF7-F379-4D6B-A33F-47DFF104643A}" type="pres">
      <dgm:prSet presAssocID="{ACD4DCB2-5AC8-410E-B312-9F4D9BA6E824}" presName="sibTransSpacerAfterConnector" presStyleCnt="0"/>
      <dgm:spPr/>
    </dgm:pt>
    <dgm:pt modelId="{B08F69B5-182F-4790-B714-00B5D986AA2C}" type="pres">
      <dgm:prSet presAssocID="{1CAC8A68-9B15-4116-A632-D728B35B8359}" presName="node" presStyleLbl="node1" presStyleIdx="2" presStyleCnt="5">
        <dgm:presLayoutVars>
          <dgm:bulletEnabled val="1"/>
        </dgm:presLayoutVars>
      </dgm:prSet>
      <dgm:spPr/>
    </dgm:pt>
    <dgm:pt modelId="{02033294-CEB4-472E-9D4F-80D53E83F38C}" type="pres">
      <dgm:prSet presAssocID="{CBDFE00F-554E-449A-BAFB-E7DBA39231EA}" presName="sibTransSpacerBeforeConnector" presStyleCnt="0"/>
      <dgm:spPr/>
    </dgm:pt>
    <dgm:pt modelId="{03BC6391-F3F2-4A0A-A0DA-8E19297D9027}" type="pres">
      <dgm:prSet presAssocID="{CBDFE00F-554E-449A-BAFB-E7DBA39231EA}" presName="sibTrans" presStyleLbl="node1" presStyleIdx="3" presStyleCnt="5"/>
      <dgm:spPr/>
    </dgm:pt>
    <dgm:pt modelId="{43197996-D2A0-4286-A433-45AD7EBDEE86}" type="pres">
      <dgm:prSet presAssocID="{CBDFE00F-554E-449A-BAFB-E7DBA39231EA}" presName="sibTransSpacerAfterConnector" presStyleCnt="0"/>
      <dgm:spPr/>
    </dgm:pt>
    <dgm:pt modelId="{538770C4-B3BA-43C3-9DAC-B075B2738995}" type="pres">
      <dgm:prSet presAssocID="{1852FBA3-EE98-45D0-9072-253C59B63D0C}" presName="node" presStyleLbl="node1" presStyleIdx="4" presStyleCnt="5">
        <dgm:presLayoutVars>
          <dgm:bulletEnabled val="1"/>
        </dgm:presLayoutVars>
      </dgm:prSet>
      <dgm:spPr/>
    </dgm:pt>
  </dgm:ptLst>
  <dgm:cxnLst>
    <dgm:cxn modelId="{01692602-4764-45E8-8C98-7D7E997BDCFF}" srcId="{6095104F-6D87-40CF-A19B-845E2DE31BC0}" destId="{1CAC8A68-9B15-4116-A632-D728B35B8359}" srcOrd="1" destOrd="0" parTransId="{5B54F26D-8D75-4D42-93B9-82187CC2F677}" sibTransId="{CBDFE00F-554E-449A-BAFB-E7DBA39231EA}"/>
    <dgm:cxn modelId="{71774A02-9935-451D-9208-68FC760B2A04}" type="presOf" srcId="{ACD4DCB2-5AC8-410E-B312-9F4D9BA6E824}" destId="{E6859071-A69C-44AE-BF73-9D5DE17868F4}" srcOrd="0" destOrd="0" presId="urn:microsoft.com/office/officeart/2016/7/layout/BasicProcessNew"/>
    <dgm:cxn modelId="{991BAB17-3694-4F59-8ECC-80DAD3802A8F}" type="presOf" srcId="{67D203CD-6F16-4F0F-BC0E-DDDFAA89A05E}" destId="{9B900D42-4421-414F-964B-44D7A4EDBED8}" srcOrd="0" destOrd="7" presId="urn:microsoft.com/office/officeart/2016/7/layout/BasicProcessNew"/>
    <dgm:cxn modelId="{F799501A-A5C7-4AC3-B0A9-5E9B7E52DB92}" srcId="{06B9F67A-E5D8-4734-BA54-15B962CC4B86}" destId="{CCC7AE5C-B2D8-441B-BACE-0562B8A3EE11}" srcOrd="5" destOrd="0" parTransId="{FAE77BC4-FBAF-46A8-A7B0-909BC2B0830F}" sibTransId="{02AD744A-586C-4FB5-B059-EE573F4398FD}"/>
    <dgm:cxn modelId="{87BE6120-110E-47E1-A135-226E49BAFC75}" srcId="{06B9F67A-E5D8-4734-BA54-15B962CC4B86}" destId="{1F5E27D6-A562-4BAF-AC71-FE4E2EEDD0E9}" srcOrd="4" destOrd="0" parTransId="{B6C3DE35-E13B-4048-8DE6-9C3396B9CC65}" sibTransId="{8E0ED8F1-E420-4D49-90FF-8671A8AEEA6E}"/>
    <dgm:cxn modelId="{1D870E24-0D05-4183-AAD7-59A9B9B21E55}" type="presOf" srcId="{8F394FD9-870C-4D7A-BD91-9FBC482AB42D}" destId="{9B900D42-4421-414F-964B-44D7A4EDBED8}" srcOrd="0" destOrd="3" presId="urn:microsoft.com/office/officeart/2016/7/layout/BasicProcessNew"/>
    <dgm:cxn modelId="{E5554927-EC88-4998-BD71-DFCEAE15ECFF}" srcId="{06B9F67A-E5D8-4734-BA54-15B962CC4B86}" destId="{9282D8B6-200F-4CE4-8A85-73F44AC57E59}" srcOrd="0" destOrd="0" parTransId="{73563CEE-F826-40C2-87AD-EE6A4ACB6025}" sibTransId="{27E6C9A5-FC9A-48E1-B5C6-9FB78D856EE5}"/>
    <dgm:cxn modelId="{EC4E9538-AD1D-4F81-BC26-6E9A0F68F4E6}" type="presOf" srcId="{8E4AB620-702B-44D5-95ED-85A3D84EEFBF}" destId="{B08F69B5-182F-4790-B714-00B5D986AA2C}" srcOrd="0" destOrd="2" presId="urn:microsoft.com/office/officeart/2016/7/layout/BasicProcessNew"/>
    <dgm:cxn modelId="{DC013B43-15E2-488F-9094-1B28711F63A2}" srcId="{1CAC8A68-9B15-4116-A632-D728B35B8359}" destId="{8E4AB620-702B-44D5-95ED-85A3D84EEFBF}" srcOrd="1" destOrd="0" parTransId="{0F9ABA19-8580-4CCC-AD45-8A53AA78949B}" sibTransId="{CF9A1B11-FC1B-49FA-BB92-067806376497}"/>
    <dgm:cxn modelId="{B8788B69-C312-4872-A4F3-4689D564F0AB}" type="presOf" srcId="{06B9F67A-E5D8-4734-BA54-15B962CC4B86}" destId="{9B900D42-4421-414F-964B-44D7A4EDBED8}" srcOrd="0" destOrd="0" presId="urn:microsoft.com/office/officeart/2016/7/layout/BasicProcessNew"/>
    <dgm:cxn modelId="{7C5C6B4B-9FF9-4D28-84A6-748A155E4271}" srcId="{06B9F67A-E5D8-4734-BA54-15B962CC4B86}" destId="{67D203CD-6F16-4F0F-BC0E-DDDFAA89A05E}" srcOrd="6" destOrd="0" parTransId="{ED3BC56B-F42F-4F5E-8319-4657225FC3C9}" sibTransId="{24320D9A-547C-4BAB-B36B-34F705479998}"/>
    <dgm:cxn modelId="{B5E0055A-3BF9-44F3-8095-E12C9F7F2F0D}" srcId="{6095104F-6D87-40CF-A19B-845E2DE31BC0}" destId="{1852FBA3-EE98-45D0-9072-253C59B63D0C}" srcOrd="2" destOrd="0" parTransId="{7F42A11A-73D4-4408-ACB0-38308FDE568F}" sibTransId="{295D61CC-BF01-4177-B988-C71D8AAADC2B}"/>
    <dgm:cxn modelId="{AE70F57F-0802-4122-BFF1-D8DA3819C07F}" type="presOf" srcId="{1F5E27D6-A562-4BAF-AC71-FE4E2EEDD0E9}" destId="{9B900D42-4421-414F-964B-44D7A4EDBED8}" srcOrd="0" destOrd="5" presId="urn:microsoft.com/office/officeart/2016/7/layout/BasicProcessNew"/>
    <dgm:cxn modelId="{345F6690-4EA1-4A86-9FE9-B2D8B477C1A5}" type="presOf" srcId="{118A5C10-0AFD-4B3A-B70C-43573604D0C1}" destId="{9B900D42-4421-414F-964B-44D7A4EDBED8}" srcOrd="0" destOrd="2" presId="urn:microsoft.com/office/officeart/2016/7/layout/BasicProcessNew"/>
    <dgm:cxn modelId="{1F166796-BC2B-4FA2-9526-96BE6CEF590E}" srcId="{06B9F67A-E5D8-4734-BA54-15B962CC4B86}" destId="{8F394FD9-870C-4D7A-BD91-9FBC482AB42D}" srcOrd="2" destOrd="0" parTransId="{206C3B7D-B73A-4EAD-AD0B-97390E286E54}" sibTransId="{6C4F0DF5-1A55-4B23-8626-6477EA8BEF79}"/>
    <dgm:cxn modelId="{0E6E3FA4-279E-4ED9-AEED-338D39F94867}" srcId="{06B9F67A-E5D8-4734-BA54-15B962CC4B86}" destId="{118A5C10-0AFD-4B3A-B70C-43573604D0C1}" srcOrd="1" destOrd="0" parTransId="{D06E23CF-5BBF-45C4-B6FE-A6158F7F8DE0}" sibTransId="{7A6FC09E-BACC-434E-AD87-45FFF9528F80}"/>
    <dgm:cxn modelId="{0B0604B7-3F83-4A79-AF9A-E79863083135}" type="presOf" srcId="{9282D8B6-200F-4CE4-8A85-73F44AC57E59}" destId="{9B900D42-4421-414F-964B-44D7A4EDBED8}" srcOrd="0" destOrd="1" presId="urn:microsoft.com/office/officeart/2016/7/layout/BasicProcessNew"/>
    <dgm:cxn modelId="{951B7BBD-CE49-417E-8D2B-E2BD63C0D87C}" type="presOf" srcId="{1852FBA3-EE98-45D0-9072-253C59B63D0C}" destId="{538770C4-B3BA-43C3-9DAC-B075B2738995}" srcOrd="0" destOrd="0" presId="urn:microsoft.com/office/officeart/2016/7/layout/BasicProcessNew"/>
    <dgm:cxn modelId="{7E3E8FBE-75A3-408A-A517-F5818077BD5C}" type="presOf" srcId="{6095104F-6D87-40CF-A19B-845E2DE31BC0}" destId="{59A4AEC4-8C51-4A24-8AF9-26895B26DED8}" srcOrd="0" destOrd="0" presId="urn:microsoft.com/office/officeart/2016/7/layout/BasicProcessNew"/>
    <dgm:cxn modelId="{20AAA8C2-3439-41CA-9A4E-A29388E34E1B}" type="presOf" srcId="{73CAFDCD-22EB-4218-B488-7379CBF0BA5C}" destId="{9B900D42-4421-414F-964B-44D7A4EDBED8}" srcOrd="0" destOrd="4" presId="urn:microsoft.com/office/officeart/2016/7/layout/BasicProcessNew"/>
    <dgm:cxn modelId="{79800FCF-AD0C-4916-B607-72883E83F455}" type="presOf" srcId="{70E3B86D-4ADD-4019-98D6-5085DF4E05FB}" destId="{B08F69B5-182F-4790-B714-00B5D986AA2C}" srcOrd="0" destOrd="1" presId="urn:microsoft.com/office/officeart/2016/7/layout/BasicProcessNew"/>
    <dgm:cxn modelId="{18E507E0-ECE5-4856-9E57-142C42034738}" srcId="{6095104F-6D87-40CF-A19B-845E2DE31BC0}" destId="{06B9F67A-E5D8-4734-BA54-15B962CC4B86}" srcOrd="0" destOrd="0" parTransId="{E920FB27-1F91-431C-AC6D-176C14FC9FC9}" sibTransId="{ACD4DCB2-5AC8-410E-B312-9F4D9BA6E824}"/>
    <dgm:cxn modelId="{97B39BE0-A697-4C14-86EE-8D97906D7CF0}" srcId="{06B9F67A-E5D8-4734-BA54-15B962CC4B86}" destId="{73CAFDCD-22EB-4218-B488-7379CBF0BA5C}" srcOrd="3" destOrd="0" parTransId="{49E56480-4C01-4766-A56D-F7B755DDEA3C}" sibTransId="{B65834D7-2E0B-473D-9189-A9E42ED712AA}"/>
    <dgm:cxn modelId="{D64A17E1-D6CD-4EC4-980C-AEF447166ABD}" srcId="{1CAC8A68-9B15-4116-A632-D728B35B8359}" destId="{70E3B86D-4ADD-4019-98D6-5085DF4E05FB}" srcOrd="0" destOrd="0" parTransId="{43835F14-25B6-48C6-A9D2-9320FE306AC1}" sibTransId="{5B33A7C7-9CFF-4EBF-A603-4DFCEB905143}"/>
    <dgm:cxn modelId="{9B1659E5-4BC9-4E2A-9C9A-8F4D5CD30B12}" type="presOf" srcId="{1CAC8A68-9B15-4116-A632-D728B35B8359}" destId="{B08F69B5-182F-4790-B714-00B5D986AA2C}" srcOrd="0" destOrd="0" presId="urn:microsoft.com/office/officeart/2016/7/layout/BasicProcessNew"/>
    <dgm:cxn modelId="{3DBA1AE9-1385-4556-96C6-CA02B0D92510}" type="presOf" srcId="{CCC7AE5C-B2D8-441B-BACE-0562B8A3EE11}" destId="{9B900D42-4421-414F-964B-44D7A4EDBED8}" srcOrd="0" destOrd="6" presId="urn:microsoft.com/office/officeart/2016/7/layout/BasicProcessNew"/>
    <dgm:cxn modelId="{F295E8FF-FC44-4AF6-88BB-B8215301C70A}" type="presOf" srcId="{CBDFE00F-554E-449A-BAFB-E7DBA39231EA}" destId="{03BC6391-F3F2-4A0A-A0DA-8E19297D9027}" srcOrd="0" destOrd="0" presId="urn:microsoft.com/office/officeart/2016/7/layout/BasicProcessNew"/>
    <dgm:cxn modelId="{A3663038-0C3A-46D1-A19F-66646C740369}" type="presParOf" srcId="{59A4AEC4-8C51-4A24-8AF9-26895B26DED8}" destId="{9B900D42-4421-414F-964B-44D7A4EDBED8}" srcOrd="0" destOrd="0" presId="urn:microsoft.com/office/officeart/2016/7/layout/BasicProcessNew"/>
    <dgm:cxn modelId="{04B3334B-DCCB-403B-8EF1-5D0B4DD64382}" type="presParOf" srcId="{59A4AEC4-8C51-4A24-8AF9-26895B26DED8}" destId="{6BBCF9F8-FCED-43D3-AD82-2A7258DA0CB5}" srcOrd="1" destOrd="0" presId="urn:microsoft.com/office/officeart/2016/7/layout/BasicProcessNew"/>
    <dgm:cxn modelId="{E5E93D61-1762-4926-94A1-6975045780DD}" type="presParOf" srcId="{59A4AEC4-8C51-4A24-8AF9-26895B26DED8}" destId="{E6859071-A69C-44AE-BF73-9D5DE17868F4}" srcOrd="2" destOrd="0" presId="urn:microsoft.com/office/officeart/2016/7/layout/BasicProcessNew"/>
    <dgm:cxn modelId="{A4269D90-A577-48EF-BCE3-C0FB1509A9AB}" type="presParOf" srcId="{59A4AEC4-8C51-4A24-8AF9-26895B26DED8}" destId="{3ECFBEF7-F379-4D6B-A33F-47DFF104643A}" srcOrd="3" destOrd="0" presId="urn:microsoft.com/office/officeart/2016/7/layout/BasicProcessNew"/>
    <dgm:cxn modelId="{0C334FA1-12B7-49E1-A44D-A657E20F8ED2}" type="presParOf" srcId="{59A4AEC4-8C51-4A24-8AF9-26895B26DED8}" destId="{B08F69B5-182F-4790-B714-00B5D986AA2C}" srcOrd="4" destOrd="0" presId="urn:microsoft.com/office/officeart/2016/7/layout/BasicProcessNew"/>
    <dgm:cxn modelId="{F23C3BF4-FC14-4015-B474-19BE5660EADD}" type="presParOf" srcId="{59A4AEC4-8C51-4A24-8AF9-26895B26DED8}" destId="{02033294-CEB4-472E-9D4F-80D53E83F38C}" srcOrd="5" destOrd="0" presId="urn:microsoft.com/office/officeart/2016/7/layout/BasicProcessNew"/>
    <dgm:cxn modelId="{DF8ED220-CEB5-4A84-A928-9FAC7090E8BC}" type="presParOf" srcId="{59A4AEC4-8C51-4A24-8AF9-26895B26DED8}" destId="{03BC6391-F3F2-4A0A-A0DA-8E19297D9027}" srcOrd="6" destOrd="0" presId="urn:microsoft.com/office/officeart/2016/7/layout/BasicProcessNew"/>
    <dgm:cxn modelId="{9DD24261-C172-41C0-B84C-51F6E5EA6975}" type="presParOf" srcId="{59A4AEC4-8C51-4A24-8AF9-26895B26DED8}" destId="{43197996-D2A0-4286-A433-45AD7EBDEE86}" srcOrd="7" destOrd="0" presId="urn:microsoft.com/office/officeart/2016/7/layout/BasicProcessNew"/>
    <dgm:cxn modelId="{A1D113A6-7207-4A29-A1DF-B5494261996A}" type="presParOf" srcId="{59A4AEC4-8C51-4A24-8AF9-26895B26DED8}" destId="{538770C4-B3BA-43C3-9DAC-B075B2738995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2BDAC-BEB3-4418-B25C-67585A68230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5341E7-62A1-46F3-BBCD-AFAAC5104D51}">
      <dgm:prSet custT="1"/>
      <dgm:spPr/>
      <dgm:t>
        <a:bodyPr/>
        <a:lstStyle/>
        <a:p>
          <a:r>
            <a:rPr lang="uk-UA" sz="1600" b="1" i="0" baseline="0" dirty="0"/>
            <a:t>Високі податки:</a:t>
          </a:r>
          <a:r>
            <a:rPr lang="uk-UA" sz="1600" b="0" i="0" baseline="0" dirty="0"/>
            <a:t> якщо податки занадто високі, у бізнесу та  людей виникає бажання уникати їхньої сплати.</a:t>
          </a:r>
          <a:endParaRPr lang="en-US" sz="1600" dirty="0"/>
        </a:p>
      </dgm:t>
    </dgm:pt>
    <dgm:pt modelId="{4B788753-20ED-4D8D-A966-E9E10AEC8F02}" type="parTrans" cxnId="{962051AC-E2A5-4501-9FDA-11D3925F88AB}">
      <dgm:prSet/>
      <dgm:spPr/>
      <dgm:t>
        <a:bodyPr/>
        <a:lstStyle/>
        <a:p>
          <a:endParaRPr lang="en-US" sz="1600"/>
        </a:p>
      </dgm:t>
    </dgm:pt>
    <dgm:pt modelId="{28FF1DA8-3DCF-404D-BC77-F53C4B47F51E}" type="sibTrans" cxnId="{962051AC-E2A5-4501-9FDA-11D3925F88AB}">
      <dgm:prSet/>
      <dgm:spPr/>
      <dgm:t>
        <a:bodyPr/>
        <a:lstStyle/>
        <a:p>
          <a:endParaRPr lang="en-US" sz="1600"/>
        </a:p>
      </dgm:t>
    </dgm:pt>
    <dgm:pt modelId="{F5705250-B659-4A91-9AD7-8B85D30BBEC9}">
      <dgm:prSet custT="1"/>
      <dgm:spPr/>
      <dgm:t>
        <a:bodyPr/>
        <a:lstStyle/>
        <a:p>
          <a:r>
            <a:rPr lang="uk-UA" sz="1600" b="1" i="0" baseline="0" dirty="0"/>
            <a:t>Складна система оподаткування:</a:t>
          </a:r>
          <a:r>
            <a:rPr lang="uk-UA" sz="1600" b="0" i="0" baseline="0" dirty="0"/>
            <a:t> заплутана бюрократична податкова система іноді відштовхує людей від легальної діяльності.</a:t>
          </a:r>
          <a:endParaRPr lang="en-US" sz="1600" dirty="0"/>
        </a:p>
      </dgm:t>
    </dgm:pt>
    <dgm:pt modelId="{FA509D4F-9B1F-4805-B538-04D53129E26F}" type="parTrans" cxnId="{BCBACDDB-0AB4-4622-A52E-ABCBAB054634}">
      <dgm:prSet/>
      <dgm:spPr/>
      <dgm:t>
        <a:bodyPr/>
        <a:lstStyle/>
        <a:p>
          <a:endParaRPr lang="en-US" sz="1600"/>
        </a:p>
      </dgm:t>
    </dgm:pt>
    <dgm:pt modelId="{44F9F8DF-8860-4E1A-A712-0A466FB0850A}" type="sibTrans" cxnId="{BCBACDDB-0AB4-4622-A52E-ABCBAB054634}">
      <dgm:prSet/>
      <dgm:spPr/>
      <dgm:t>
        <a:bodyPr/>
        <a:lstStyle/>
        <a:p>
          <a:endParaRPr lang="en-US" sz="1600"/>
        </a:p>
      </dgm:t>
    </dgm:pt>
    <dgm:pt modelId="{B50E295D-F0B7-4CD3-BBA6-7B5ADBDCF718}">
      <dgm:prSet custT="1"/>
      <dgm:spPr/>
      <dgm:t>
        <a:bodyPr/>
        <a:lstStyle/>
        <a:p>
          <a:r>
            <a:rPr lang="uk-UA" sz="1600" b="1" i="0" baseline="0" dirty="0"/>
            <a:t>Корупція:</a:t>
          </a:r>
          <a:r>
            <a:rPr lang="uk-UA" sz="1600" b="0" i="0" baseline="0" dirty="0"/>
            <a:t> чиновники, держслужби вимагають хабарі, тому бізнесу «легше» працювати в тіні, ніж платити хабарі.</a:t>
          </a:r>
          <a:endParaRPr lang="en-US" sz="1600" dirty="0"/>
        </a:p>
      </dgm:t>
    </dgm:pt>
    <dgm:pt modelId="{E9A0BAD4-E3C7-4F8E-8A9F-4B28F4A12088}" type="parTrans" cxnId="{804BD305-E8AE-4550-A0DC-D5A2DE90512D}">
      <dgm:prSet/>
      <dgm:spPr/>
      <dgm:t>
        <a:bodyPr/>
        <a:lstStyle/>
        <a:p>
          <a:endParaRPr lang="en-US" sz="1600"/>
        </a:p>
      </dgm:t>
    </dgm:pt>
    <dgm:pt modelId="{24E922F1-58B1-43B0-88FD-CCD8DE773F96}" type="sibTrans" cxnId="{804BD305-E8AE-4550-A0DC-D5A2DE90512D}">
      <dgm:prSet/>
      <dgm:spPr/>
      <dgm:t>
        <a:bodyPr/>
        <a:lstStyle/>
        <a:p>
          <a:endParaRPr lang="en-US" sz="1600"/>
        </a:p>
      </dgm:t>
    </dgm:pt>
    <dgm:pt modelId="{74B1B789-123C-4314-B535-84F4C74E1489}">
      <dgm:prSet custT="1"/>
      <dgm:spPr/>
      <dgm:t>
        <a:bodyPr/>
        <a:lstStyle/>
        <a:p>
          <a:r>
            <a:rPr lang="uk-UA" sz="1600" b="1" i="0" baseline="0" dirty="0"/>
            <a:t>Нестабільна економіка:</a:t>
          </a:r>
          <a:r>
            <a:rPr lang="uk-UA" sz="1600" b="0" i="0" baseline="0" dirty="0"/>
            <a:t>  умовах економічної кризи або високої інфляції люди шукають додаткові джерела доходу в тіньовому секторі.</a:t>
          </a:r>
          <a:endParaRPr lang="en-US" sz="1600" dirty="0"/>
        </a:p>
      </dgm:t>
    </dgm:pt>
    <dgm:pt modelId="{6A762B93-7021-4204-9972-C97491B69281}" type="parTrans" cxnId="{90BAB63F-E511-4683-AF44-DBE2A9B92344}">
      <dgm:prSet/>
      <dgm:spPr/>
      <dgm:t>
        <a:bodyPr/>
        <a:lstStyle/>
        <a:p>
          <a:endParaRPr lang="en-US" sz="1600"/>
        </a:p>
      </dgm:t>
    </dgm:pt>
    <dgm:pt modelId="{F0F88287-BF2A-4C5E-B3FB-8D4B7F124CE1}" type="sibTrans" cxnId="{90BAB63F-E511-4683-AF44-DBE2A9B92344}">
      <dgm:prSet/>
      <dgm:spPr/>
      <dgm:t>
        <a:bodyPr/>
        <a:lstStyle/>
        <a:p>
          <a:endParaRPr lang="en-US" sz="1600"/>
        </a:p>
      </dgm:t>
    </dgm:pt>
    <dgm:pt modelId="{B57C01D2-6E64-4199-813D-EF24FC929A2B}">
      <dgm:prSet custT="1"/>
      <dgm:spPr/>
      <dgm:t>
        <a:bodyPr/>
        <a:lstStyle/>
        <a:p>
          <a:r>
            <a:rPr lang="uk-UA" sz="1600" b="1" i="0" baseline="0" dirty="0"/>
            <a:t>Неформальна зайнятість:</a:t>
          </a:r>
          <a:r>
            <a:rPr lang="uk-UA" sz="1600" b="0" i="0" baseline="0" dirty="0"/>
            <a:t> велика кількість людей працюють неофіційно, наприклад в сільському господарстві, сфері послуг. </a:t>
          </a:r>
          <a:endParaRPr lang="en-US" sz="1600" dirty="0"/>
        </a:p>
      </dgm:t>
    </dgm:pt>
    <dgm:pt modelId="{BE34D9E8-9F4B-4EDE-BD6C-B106554BAAFE}" type="parTrans" cxnId="{4BF36088-F59E-4B90-A370-2BEE095B56D0}">
      <dgm:prSet/>
      <dgm:spPr/>
      <dgm:t>
        <a:bodyPr/>
        <a:lstStyle/>
        <a:p>
          <a:endParaRPr lang="en-US" sz="1600"/>
        </a:p>
      </dgm:t>
    </dgm:pt>
    <dgm:pt modelId="{E52570ED-527D-4A7B-B069-989D105817EF}" type="sibTrans" cxnId="{4BF36088-F59E-4B90-A370-2BEE095B56D0}">
      <dgm:prSet/>
      <dgm:spPr/>
      <dgm:t>
        <a:bodyPr/>
        <a:lstStyle/>
        <a:p>
          <a:endParaRPr lang="en-US" sz="1600"/>
        </a:p>
      </dgm:t>
    </dgm:pt>
    <dgm:pt modelId="{008A4135-AD73-470E-AB2D-4EE6395033B4}" type="pres">
      <dgm:prSet presAssocID="{89D2BDAC-BEB3-4418-B25C-67585A682300}" presName="linear" presStyleCnt="0">
        <dgm:presLayoutVars>
          <dgm:animLvl val="lvl"/>
          <dgm:resizeHandles val="exact"/>
        </dgm:presLayoutVars>
      </dgm:prSet>
      <dgm:spPr/>
    </dgm:pt>
    <dgm:pt modelId="{E89BBC1E-17A3-4601-8BDE-E75CC3193FA2}" type="pres">
      <dgm:prSet presAssocID="{055341E7-62A1-46F3-BBCD-AFAAC5104D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D88F219-0ABF-4FB7-8B8C-B36C2BE330AD}" type="pres">
      <dgm:prSet presAssocID="{28FF1DA8-3DCF-404D-BC77-F53C4B47F51E}" presName="spacer" presStyleCnt="0"/>
      <dgm:spPr/>
    </dgm:pt>
    <dgm:pt modelId="{53954574-8E27-49C1-92C7-19348CB71D46}" type="pres">
      <dgm:prSet presAssocID="{F5705250-B659-4A91-9AD7-8B85D30BBE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53D11D-0611-4D71-B483-84DCB692C677}" type="pres">
      <dgm:prSet presAssocID="{44F9F8DF-8860-4E1A-A712-0A466FB0850A}" presName="spacer" presStyleCnt="0"/>
      <dgm:spPr/>
    </dgm:pt>
    <dgm:pt modelId="{BB5C294D-C84B-45D0-A7BE-E5A988994936}" type="pres">
      <dgm:prSet presAssocID="{B50E295D-F0B7-4CD3-BBA6-7B5ADBDCF7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1A158C-F3D8-4C3C-A9A5-FDB7871F302E}" type="pres">
      <dgm:prSet presAssocID="{24E922F1-58B1-43B0-88FD-CCD8DE773F96}" presName="spacer" presStyleCnt="0"/>
      <dgm:spPr/>
    </dgm:pt>
    <dgm:pt modelId="{8E252022-BAC1-4FA4-ABE8-EFF792F7AF7B}" type="pres">
      <dgm:prSet presAssocID="{74B1B789-123C-4314-B535-84F4C74E148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C1F0701-43F6-4746-A59E-5430740A16BF}" type="pres">
      <dgm:prSet presAssocID="{F0F88287-BF2A-4C5E-B3FB-8D4B7F124CE1}" presName="spacer" presStyleCnt="0"/>
      <dgm:spPr/>
    </dgm:pt>
    <dgm:pt modelId="{EE1DBB2F-FF6C-4FD0-8343-AA46BD23A55C}" type="pres">
      <dgm:prSet presAssocID="{B57C01D2-6E64-4199-813D-EF24FC929A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04BD305-E8AE-4550-A0DC-D5A2DE90512D}" srcId="{89D2BDAC-BEB3-4418-B25C-67585A682300}" destId="{B50E295D-F0B7-4CD3-BBA6-7B5ADBDCF718}" srcOrd="2" destOrd="0" parTransId="{E9A0BAD4-E3C7-4F8E-8A9F-4B28F4A12088}" sibTransId="{24E922F1-58B1-43B0-88FD-CCD8DE773F96}"/>
    <dgm:cxn modelId="{121A6431-0A61-4A09-91C6-4946C1D85184}" type="presOf" srcId="{74B1B789-123C-4314-B535-84F4C74E1489}" destId="{8E252022-BAC1-4FA4-ABE8-EFF792F7AF7B}" srcOrd="0" destOrd="0" presId="urn:microsoft.com/office/officeart/2005/8/layout/vList2"/>
    <dgm:cxn modelId="{90C1FB33-9C53-4BCC-A38E-FFD0D25C6296}" type="presOf" srcId="{055341E7-62A1-46F3-BBCD-AFAAC5104D51}" destId="{E89BBC1E-17A3-4601-8BDE-E75CC3193FA2}" srcOrd="0" destOrd="0" presId="urn:microsoft.com/office/officeart/2005/8/layout/vList2"/>
    <dgm:cxn modelId="{90BAB63F-E511-4683-AF44-DBE2A9B92344}" srcId="{89D2BDAC-BEB3-4418-B25C-67585A682300}" destId="{74B1B789-123C-4314-B535-84F4C74E1489}" srcOrd="3" destOrd="0" parTransId="{6A762B93-7021-4204-9972-C97491B69281}" sibTransId="{F0F88287-BF2A-4C5E-B3FB-8D4B7F124CE1}"/>
    <dgm:cxn modelId="{32911B7A-D8C5-4890-9A39-1FC4392F1C44}" type="presOf" srcId="{89D2BDAC-BEB3-4418-B25C-67585A682300}" destId="{008A4135-AD73-470E-AB2D-4EE6395033B4}" srcOrd="0" destOrd="0" presId="urn:microsoft.com/office/officeart/2005/8/layout/vList2"/>
    <dgm:cxn modelId="{2503D97C-6194-4BC7-8419-9675D7530D08}" type="presOf" srcId="{B50E295D-F0B7-4CD3-BBA6-7B5ADBDCF718}" destId="{BB5C294D-C84B-45D0-A7BE-E5A988994936}" srcOrd="0" destOrd="0" presId="urn:microsoft.com/office/officeart/2005/8/layout/vList2"/>
    <dgm:cxn modelId="{4BF36088-F59E-4B90-A370-2BEE095B56D0}" srcId="{89D2BDAC-BEB3-4418-B25C-67585A682300}" destId="{B57C01D2-6E64-4199-813D-EF24FC929A2B}" srcOrd="4" destOrd="0" parTransId="{BE34D9E8-9F4B-4EDE-BD6C-B106554BAAFE}" sibTransId="{E52570ED-527D-4A7B-B069-989D105817EF}"/>
    <dgm:cxn modelId="{962051AC-E2A5-4501-9FDA-11D3925F88AB}" srcId="{89D2BDAC-BEB3-4418-B25C-67585A682300}" destId="{055341E7-62A1-46F3-BBCD-AFAAC5104D51}" srcOrd="0" destOrd="0" parTransId="{4B788753-20ED-4D8D-A966-E9E10AEC8F02}" sibTransId="{28FF1DA8-3DCF-404D-BC77-F53C4B47F51E}"/>
    <dgm:cxn modelId="{BCBACDDB-0AB4-4622-A52E-ABCBAB054634}" srcId="{89D2BDAC-BEB3-4418-B25C-67585A682300}" destId="{F5705250-B659-4A91-9AD7-8B85D30BBEC9}" srcOrd="1" destOrd="0" parTransId="{FA509D4F-9B1F-4805-B538-04D53129E26F}" sibTransId="{44F9F8DF-8860-4E1A-A712-0A466FB0850A}"/>
    <dgm:cxn modelId="{C8B580F5-A3A1-4264-AD48-F3223F987C0A}" type="presOf" srcId="{B57C01D2-6E64-4199-813D-EF24FC929A2B}" destId="{EE1DBB2F-FF6C-4FD0-8343-AA46BD23A55C}" srcOrd="0" destOrd="0" presId="urn:microsoft.com/office/officeart/2005/8/layout/vList2"/>
    <dgm:cxn modelId="{6E9A8DFE-FDE3-4322-942A-AA8E39D25ADA}" type="presOf" srcId="{F5705250-B659-4A91-9AD7-8B85D30BBEC9}" destId="{53954574-8E27-49C1-92C7-19348CB71D46}" srcOrd="0" destOrd="0" presId="urn:microsoft.com/office/officeart/2005/8/layout/vList2"/>
    <dgm:cxn modelId="{EDEEE561-EA67-45AB-8294-1BD914E75462}" type="presParOf" srcId="{008A4135-AD73-470E-AB2D-4EE6395033B4}" destId="{E89BBC1E-17A3-4601-8BDE-E75CC3193FA2}" srcOrd="0" destOrd="0" presId="urn:microsoft.com/office/officeart/2005/8/layout/vList2"/>
    <dgm:cxn modelId="{9FEB9C63-3F18-467C-AA8C-EA133AE6FB06}" type="presParOf" srcId="{008A4135-AD73-470E-AB2D-4EE6395033B4}" destId="{8D88F219-0ABF-4FB7-8B8C-B36C2BE330AD}" srcOrd="1" destOrd="0" presId="urn:microsoft.com/office/officeart/2005/8/layout/vList2"/>
    <dgm:cxn modelId="{DD4BA3CD-3861-4911-AD9B-BB7234B72714}" type="presParOf" srcId="{008A4135-AD73-470E-AB2D-4EE6395033B4}" destId="{53954574-8E27-49C1-92C7-19348CB71D46}" srcOrd="2" destOrd="0" presId="urn:microsoft.com/office/officeart/2005/8/layout/vList2"/>
    <dgm:cxn modelId="{246371A0-7337-4C59-92FA-F20E0F26F3BD}" type="presParOf" srcId="{008A4135-AD73-470E-AB2D-4EE6395033B4}" destId="{8853D11D-0611-4D71-B483-84DCB692C677}" srcOrd="3" destOrd="0" presId="urn:microsoft.com/office/officeart/2005/8/layout/vList2"/>
    <dgm:cxn modelId="{E9FF7591-9B0C-4A92-8944-14DAFE46951B}" type="presParOf" srcId="{008A4135-AD73-470E-AB2D-4EE6395033B4}" destId="{BB5C294D-C84B-45D0-A7BE-E5A988994936}" srcOrd="4" destOrd="0" presId="urn:microsoft.com/office/officeart/2005/8/layout/vList2"/>
    <dgm:cxn modelId="{0E5C3E69-FA10-4E4B-B349-EAC229A55C05}" type="presParOf" srcId="{008A4135-AD73-470E-AB2D-4EE6395033B4}" destId="{F81A158C-F3D8-4C3C-A9A5-FDB7871F302E}" srcOrd="5" destOrd="0" presId="urn:microsoft.com/office/officeart/2005/8/layout/vList2"/>
    <dgm:cxn modelId="{BFB2F3D7-A54D-42FA-A237-FDC01A3EA689}" type="presParOf" srcId="{008A4135-AD73-470E-AB2D-4EE6395033B4}" destId="{8E252022-BAC1-4FA4-ABE8-EFF792F7AF7B}" srcOrd="6" destOrd="0" presId="urn:microsoft.com/office/officeart/2005/8/layout/vList2"/>
    <dgm:cxn modelId="{10EE5E6A-999B-48A8-97F7-EC6162CC63EE}" type="presParOf" srcId="{008A4135-AD73-470E-AB2D-4EE6395033B4}" destId="{2C1F0701-43F6-4746-A59E-5430740A16BF}" srcOrd="7" destOrd="0" presId="urn:microsoft.com/office/officeart/2005/8/layout/vList2"/>
    <dgm:cxn modelId="{9E68264D-C44F-46F0-AB57-645B675DDAAF}" type="presParOf" srcId="{008A4135-AD73-470E-AB2D-4EE6395033B4}" destId="{EE1DBB2F-FF6C-4FD0-8343-AA46BD23A55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417393-615A-4CBB-8418-1157971597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D3C53-0AB0-4D74-976D-E6BE3F04D450}">
      <dgm:prSet custT="1"/>
      <dgm:spPr/>
      <dgm:t>
        <a:bodyPr/>
        <a:lstStyle/>
        <a:p>
          <a:r>
            <a:rPr lang="uk-UA" sz="1400" dirty="0"/>
            <a:t>-</a:t>
          </a:r>
          <a:r>
            <a:rPr lang="uk-UA" sz="1400" b="0" i="0" dirty="0"/>
            <a:t> </a:t>
          </a:r>
          <a:r>
            <a:rPr lang="ru-RU" sz="1400" b="0" i="0" dirty="0" err="1"/>
            <a:t>ухилення</a:t>
          </a:r>
          <a:r>
            <a:rPr lang="ru-RU" sz="1400" b="0" i="0" dirty="0"/>
            <a:t> </a:t>
          </a:r>
          <a:r>
            <a:rPr lang="ru-RU" sz="1400" b="0" i="0" dirty="0" err="1"/>
            <a:t>суб'єктів</a:t>
          </a:r>
          <a:r>
            <a:rPr lang="ru-RU" sz="1400" b="0" i="0" dirty="0"/>
            <a:t> </a:t>
          </a:r>
          <a:r>
            <a:rPr lang="ru-RU" sz="1400" b="0" i="0" dirty="0" err="1"/>
            <a:t>господарювання</a:t>
          </a:r>
          <a:r>
            <a:rPr lang="ru-RU" sz="1400" b="0" i="0" dirty="0"/>
            <a:t> </a:t>
          </a:r>
          <a:r>
            <a:rPr lang="ru-RU" sz="1400" b="0" i="0" dirty="0" err="1"/>
            <a:t>від</a:t>
          </a:r>
          <a:r>
            <a:rPr lang="ru-RU" sz="1400" b="0" i="0" dirty="0"/>
            <a:t> </a:t>
          </a:r>
          <a:r>
            <a:rPr lang="ru-RU" sz="1400" b="0" i="0" dirty="0" err="1"/>
            <a:t>звітування</a:t>
          </a:r>
          <a:r>
            <a:rPr lang="ru-RU" sz="1400" b="0" i="0" dirty="0"/>
            <a:t> перед органами </a:t>
          </a:r>
          <a:r>
            <a:rPr lang="ru-RU" sz="1400" b="0" i="0" dirty="0" err="1"/>
            <a:t>державної</a:t>
          </a:r>
          <a:r>
            <a:rPr lang="ru-RU" sz="1400" b="0" i="0" dirty="0"/>
            <a:t> статистики та </a:t>
          </a:r>
          <a:r>
            <a:rPr lang="ru-RU" sz="1400" b="0" i="0" dirty="0" err="1"/>
            <a:t>контролюючими</a:t>
          </a:r>
          <a:r>
            <a:rPr lang="ru-RU" sz="1400" b="0" i="0" dirty="0"/>
            <a:t> органами; </a:t>
          </a:r>
          <a:endParaRPr lang="en-US" sz="1400" dirty="0"/>
        </a:p>
      </dgm:t>
    </dgm:pt>
    <dgm:pt modelId="{9B27D48D-ECB8-4B24-A01C-473CEDAE876E}" type="parTrans" cxnId="{77BF500C-4A67-4A30-BB02-E678FAEF8743}">
      <dgm:prSet/>
      <dgm:spPr/>
      <dgm:t>
        <a:bodyPr/>
        <a:lstStyle/>
        <a:p>
          <a:endParaRPr lang="en-US" sz="1400"/>
        </a:p>
      </dgm:t>
    </dgm:pt>
    <dgm:pt modelId="{584BCE5F-F6C9-4279-9C24-E557A134D5A7}" type="sibTrans" cxnId="{77BF500C-4A67-4A30-BB02-E678FAEF8743}">
      <dgm:prSet/>
      <dgm:spPr/>
      <dgm:t>
        <a:bodyPr/>
        <a:lstStyle/>
        <a:p>
          <a:endParaRPr lang="en-US" sz="1400"/>
        </a:p>
      </dgm:t>
    </dgm:pt>
    <dgm:pt modelId="{BCAC0231-3E0D-4021-AC82-5C2F90F3658E}">
      <dgm:prSet custT="1"/>
      <dgm:spPr/>
      <dgm:t>
        <a:bodyPr/>
        <a:lstStyle/>
        <a:p>
          <a:r>
            <a:rPr lang="ru-RU" sz="1400" dirty="0"/>
            <a:t>- </a:t>
          </a:r>
          <a:r>
            <a:rPr lang="ru-RU" sz="1400" b="0" i="0" dirty="0" err="1"/>
            <a:t>відсутність</a:t>
          </a:r>
          <a:r>
            <a:rPr lang="ru-RU" sz="1400" b="0" i="0" dirty="0"/>
            <a:t> </a:t>
          </a:r>
          <a:r>
            <a:rPr lang="ru-RU" sz="1400" b="0" i="0" dirty="0" err="1"/>
            <a:t>належної</a:t>
          </a:r>
          <a:r>
            <a:rPr lang="ru-RU" sz="1400" b="0" i="0" dirty="0"/>
            <a:t> </a:t>
          </a:r>
          <a:r>
            <a:rPr lang="ru-RU" sz="1400" b="0" i="0" dirty="0" err="1"/>
            <a:t>інформації</a:t>
          </a:r>
          <a:r>
            <a:rPr lang="ru-RU" sz="1400" b="0" i="0" dirty="0"/>
            <a:t>, </a:t>
          </a:r>
          <a:r>
            <a:rPr lang="ru-RU" sz="1400" b="0" i="0" dirty="0" err="1"/>
            <a:t>обумовлена</a:t>
          </a:r>
          <a:r>
            <a:rPr lang="ru-RU" sz="1400" b="0" i="0" dirty="0"/>
            <a:t> </a:t>
          </a:r>
          <a:r>
            <a:rPr lang="ru-RU" sz="1400" b="0" i="0" dirty="0" err="1"/>
            <a:t>недоліками</a:t>
          </a:r>
          <a:r>
            <a:rPr lang="ru-RU" sz="1400" b="0" i="0" dirty="0"/>
            <a:t> методу </a:t>
          </a:r>
          <a:r>
            <a:rPr lang="ru-RU" sz="1400" b="0" i="0" dirty="0" err="1"/>
            <a:t>статистичного</a:t>
          </a:r>
          <a:r>
            <a:rPr lang="ru-RU" sz="1400" b="0" i="0" dirty="0"/>
            <a:t> </a:t>
          </a:r>
          <a:r>
            <a:rPr lang="ru-RU" sz="1400" b="0" i="0" dirty="0" err="1"/>
            <a:t>охоплення</a:t>
          </a:r>
          <a:r>
            <a:rPr lang="ru-RU" sz="1400" b="0" i="0" dirty="0"/>
            <a:t> </a:t>
          </a:r>
          <a:r>
            <a:rPr lang="ru-RU" sz="1400" b="0" i="0" dirty="0" err="1"/>
            <a:t>діяльності</a:t>
          </a:r>
          <a:r>
            <a:rPr lang="ru-RU" sz="1400" b="0" i="0" dirty="0"/>
            <a:t> </a:t>
          </a:r>
          <a:r>
            <a:rPr lang="ru-RU" sz="1400" b="0" i="0" dirty="0" err="1"/>
            <a:t>суб'єктів</a:t>
          </a:r>
          <a:r>
            <a:rPr lang="ru-RU" sz="1400" b="0" i="0" dirty="0"/>
            <a:t> </a:t>
          </a:r>
          <a:r>
            <a:rPr lang="ru-RU" sz="1400" b="0" i="0" dirty="0" err="1"/>
            <a:t>господарювання</a:t>
          </a:r>
          <a:r>
            <a:rPr lang="ru-RU" sz="1400" b="0" i="0" dirty="0"/>
            <a:t> та </a:t>
          </a:r>
          <a:br>
            <a:rPr lang="ru-RU" sz="1400" dirty="0"/>
          </a:br>
          <a:r>
            <a:rPr lang="ru-RU" sz="1400" b="0" i="0" dirty="0" err="1"/>
            <a:t>ведення</a:t>
          </a:r>
          <a:r>
            <a:rPr lang="ru-RU" sz="1400" b="0" i="0" dirty="0"/>
            <a:t> </a:t>
          </a:r>
          <a:r>
            <a:rPr lang="ru-RU" sz="1400" b="0" i="0" dirty="0" err="1"/>
            <a:t>статистичної</a:t>
          </a:r>
          <a:r>
            <a:rPr lang="ru-RU" sz="1400" b="0" i="0" dirty="0"/>
            <a:t> </a:t>
          </a:r>
          <a:r>
            <a:rPr lang="ru-RU" sz="1400" b="0" i="0" dirty="0" err="1"/>
            <a:t>звітності</a:t>
          </a:r>
          <a:r>
            <a:rPr lang="ru-RU" sz="1400" b="0" i="0" dirty="0"/>
            <a:t>;</a:t>
          </a:r>
          <a:endParaRPr lang="en-US" sz="1400" dirty="0"/>
        </a:p>
      </dgm:t>
    </dgm:pt>
    <dgm:pt modelId="{0543B5CA-0C82-436F-A91F-0B9413FBC41F}" type="parTrans" cxnId="{5C05E483-44EC-4CD0-9EBA-80281F478EBE}">
      <dgm:prSet/>
      <dgm:spPr/>
      <dgm:t>
        <a:bodyPr/>
        <a:lstStyle/>
        <a:p>
          <a:endParaRPr lang="en-US" sz="1400"/>
        </a:p>
      </dgm:t>
    </dgm:pt>
    <dgm:pt modelId="{6A10026F-2139-499C-BDF3-C0FF4514F53C}" type="sibTrans" cxnId="{5C05E483-44EC-4CD0-9EBA-80281F478EBE}">
      <dgm:prSet/>
      <dgm:spPr/>
      <dgm:t>
        <a:bodyPr/>
        <a:lstStyle/>
        <a:p>
          <a:endParaRPr lang="en-US" sz="1400"/>
        </a:p>
      </dgm:t>
    </dgm:pt>
    <dgm:pt modelId="{AC19FDDA-1AD6-45C3-85C2-346CF9F46E61}" type="pres">
      <dgm:prSet presAssocID="{0F417393-615A-4CBB-8418-1157971597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D550DB-16E2-41FD-9761-EB4D81421752}" type="pres">
      <dgm:prSet presAssocID="{AEDD3C53-0AB0-4D74-976D-E6BE3F04D450}" presName="hierRoot1" presStyleCnt="0"/>
      <dgm:spPr/>
    </dgm:pt>
    <dgm:pt modelId="{C0CFF3C5-9173-4D74-9F11-E5352B96C268}" type="pres">
      <dgm:prSet presAssocID="{AEDD3C53-0AB0-4D74-976D-E6BE3F04D450}" presName="composite" presStyleCnt="0"/>
      <dgm:spPr/>
    </dgm:pt>
    <dgm:pt modelId="{1E6ED551-91A4-4C5B-9F92-8B220AD6CDBA}" type="pres">
      <dgm:prSet presAssocID="{AEDD3C53-0AB0-4D74-976D-E6BE3F04D450}" presName="background" presStyleLbl="node0" presStyleIdx="0" presStyleCnt="2"/>
      <dgm:spPr/>
    </dgm:pt>
    <dgm:pt modelId="{E9AA27C4-3A29-493A-9863-D441C8A68C3C}" type="pres">
      <dgm:prSet presAssocID="{AEDD3C53-0AB0-4D74-976D-E6BE3F04D450}" presName="text" presStyleLbl="fgAcc0" presStyleIdx="0" presStyleCnt="2" custScaleX="183316" custScaleY="262264" custLinFactNeighborX="1166" custLinFactNeighborY="30279">
        <dgm:presLayoutVars>
          <dgm:chPref val="3"/>
        </dgm:presLayoutVars>
      </dgm:prSet>
      <dgm:spPr/>
    </dgm:pt>
    <dgm:pt modelId="{DE66A0B7-3287-4CFE-96BF-239481822FA9}" type="pres">
      <dgm:prSet presAssocID="{AEDD3C53-0AB0-4D74-976D-E6BE3F04D450}" presName="hierChild2" presStyleCnt="0"/>
      <dgm:spPr/>
    </dgm:pt>
    <dgm:pt modelId="{E49FDAD8-AFE0-4653-BF4A-9C498E594A4E}" type="pres">
      <dgm:prSet presAssocID="{BCAC0231-3E0D-4021-AC82-5C2F90F3658E}" presName="hierRoot1" presStyleCnt="0"/>
      <dgm:spPr/>
    </dgm:pt>
    <dgm:pt modelId="{81FA3861-22AB-4209-BFAF-242A0BF6C741}" type="pres">
      <dgm:prSet presAssocID="{BCAC0231-3E0D-4021-AC82-5C2F90F3658E}" presName="composite" presStyleCnt="0"/>
      <dgm:spPr/>
    </dgm:pt>
    <dgm:pt modelId="{C5A038E2-D5B0-4E7C-83B9-6A484B45EBD9}" type="pres">
      <dgm:prSet presAssocID="{BCAC0231-3E0D-4021-AC82-5C2F90F3658E}" presName="background" presStyleLbl="node0" presStyleIdx="1" presStyleCnt="2"/>
      <dgm:spPr/>
    </dgm:pt>
    <dgm:pt modelId="{983DEE8A-F3EB-4E09-ABB9-354DC3EA2E05}" type="pres">
      <dgm:prSet presAssocID="{BCAC0231-3E0D-4021-AC82-5C2F90F3658E}" presName="text" presStyleLbl="fgAcc0" presStyleIdx="1" presStyleCnt="2" custScaleX="188160" custScaleY="265237" custLinFactNeighborX="-4180" custLinFactNeighborY="27967">
        <dgm:presLayoutVars>
          <dgm:chPref val="3"/>
        </dgm:presLayoutVars>
      </dgm:prSet>
      <dgm:spPr/>
    </dgm:pt>
    <dgm:pt modelId="{2C8026C8-7847-4437-B859-3B28CA15325E}" type="pres">
      <dgm:prSet presAssocID="{BCAC0231-3E0D-4021-AC82-5C2F90F3658E}" presName="hierChild2" presStyleCnt="0"/>
      <dgm:spPr/>
    </dgm:pt>
  </dgm:ptLst>
  <dgm:cxnLst>
    <dgm:cxn modelId="{77BF500C-4A67-4A30-BB02-E678FAEF8743}" srcId="{0F417393-615A-4CBB-8418-11579715970F}" destId="{AEDD3C53-0AB0-4D74-976D-E6BE3F04D450}" srcOrd="0" destOrd="0" parTransId="{9B27D48D-ECB8-4B24-A01C-473CEDAE876E}" sibTransId="{584BCE5F-F6C9-4279-9C24-E557A134D5A7}"/>
    <dgm:cxn modelId="{05DACD20-FB68-48EC-8088-BD28D10C1A04}" type="presOf" srcId="{0F417393-615A-4CBB-8418-11579715970F}" destId="{AC19FDDA-1AD6-45C3-85C2-346CF9F46E61}" srcOrd="0" destOrd="0" presId="urn:microsoft.com/office/officeart/2005/8/layout/hierarchy1"/>
    <dgm:cxn modelId="{B5623A51-BC55-4F70-A7CB-B770DE7F3791}" type="presOf" srcId="{AEDD3C53-0AB0-4D74-976D-E6BE3F04D450}" destId="{E9AA27C4-3A29-493A-9863-D441C8A68C3C}" srcOrd="0" destOrd="0" presId="urn:microsoft.com/office/officeart/2005/8/layout/hierarchy1"/>
    <dgm:cxn modelId="{5C05E483-44EC-4CD0-9EBA-80281F478EBE}" srcId="{0F417393-615A-4CBB-8418-11579715970F}" destId="{BCAC0231-3E0D-4021-AC82-5C2F90F3658E}" srcOrd="1" destOrd="0" parTransId="{0543B5CA-0C82-436F-A91F-0B9413FBC41F}" sibTransId="{6A10026F-2139-499C-BDF3-C0FF4514F53C}"/>
    <dgm:cxn modelId="{9623E6D0-01D9-4BBC-8D3B-2A2D09495385}" type="presOf" srcId="{BCAC0231-3E0D-4021-AC82-5C2F90F3658E}" destId="{983DEE8A-F3EB-4E09-ABB9-354DC3EA2E05}" srcOrd="0" destOrd="0" presId="urn:microsoft.com/office/officeart/2005/8/layout/hierarchy1"/>
    <dgm:cxn modelId="{0A808869-7213-45D5-861B-949267F6450C}" type="presParOf" srcId="{AC19FDDA-1AD6-45C3-85C2-346CF9F46E61}" destId="{A4D550DB-16E2-41FD-9761-EB4D81421752}" srcOrd="0" destOrd="0" presId="urn:microsoft.com/office/officeart/2005/8/layout/hierarchy1"/>
    <dgm:cxn modelId="{313B075E-8E1D-4BD8-9D2F-6F87B3C916EB}" type="presParOf" srcId="{A4D550DB-16E2-41FD-9761-EB4D81421752}" destId="{C0CFF3C5-9173-4D74-9F11-E5352B96C268}" srcOrd="0" destOrd="0" presId="urn:microsoft.com/office/officeart/2005/8/layout/hierarchy1"/>
    <dgm:cxn modelId="{A2DDFF0E-575B-4E1C-A191-3CA28F145DA9}" type="presParOf" srcId="{C0CFF3C5-9173-4D74-9F11-E5352B96C268}" destId="{1E6ED551-91A4-4C5B-9F92-8B220AD6CDBA}" srcOrd="0" destOrd="0" presId="urn:microsoft.com/office/officeart/2005/8/layout/hierarchy1"/>
    <dgm:cxn modelId="{8B4A3009-D1E7-425C-AF3D-7E5939F3ACE8}" type="presParOf" srcId="{C0CFF3C5-9173-4D74-9F11-E5352B96C268}" destId="{E9AA27C4-3A29-493A-9863-D441C8A68C3C}" srcOrd="1" destOrd="0" presId="urn:microsoft.com/office/officeart/2005/8/layout/hierarchy1"/>
    <dgm:cxn modelId="{D7706CE0-90CC-43D9-8B34-ABB8B2ECC096}" type="presParOf" srcId="{A4D550DB-16E2-41FD-9761-EB4D81421752}" destId="{DE66A0B7-3287-4CFE-96BF-239481822FA9}" srcOrd="1" destOrd="0" presId="urn:microsoft.com/office/officeart/2005/8/layout/hierarchy1"/>
    <dgm:cxn modelId="{567857BD-AD10-4B13-A9AF-80D85F239A55}" type="presParOf" srcId="{AC19FDDA-1AD6-45C3-85C2-346CF9F46E61}" destId="{E49FDAD8-AFE0-4653-BF4A-9C498E594A4E}" srcOrd="1" destOrd="0" presId="urn:microsoft.com/office/officeart/2005/8/layout/hierarchy1"/>
    <dgm:cxn modelId="{931E2C46-CE7E-4C83-8D4B-5187625EAC45}" type="presParOf" srcId="{E49FDAD8-AFE0-4653-BF4A-9C498E594A4E}" destId="{81FA3861-22AB-4209-BFAF-242A0BF6C741}" srcOrd="0" destOrd="0" presId="urn:microsoft.com/office/officeart/2005/8/layout/hierarchy1"/>
    <dgm:cxn modelId="{1F315A17-DF10-409C-BF7B-BBF219728066}" type="presParOf" srcId="{81FA3861-22AB-4209-BFAF-242A0BF6C741}" destId="{C5A038E2-D5B0-4E7C-83B9-6A484B45EBD9}" srcOrd="0" destOrd="0" presId="urn:microsoft.com/office/officeart/2005/8/layout/hierarchy1"/>
    <dgm:cxn modelId="{12AB40FF-6F70-47EA-B3DE-FCA420801EBE}" type="presParOf" srcId="{81FA3861-22AB-4209-BFAF-242A0BF6C741}" destId="{983DEE8A-F3EB-4E09-ABB9-354DC3EA2E05}" srcOrd="1" destOrd="0" presId="urn:microsoft.com/office/officeart/2005/8/layout/hierarchy1"/>
    <dgm:cxn modelId="{617F6686-8F00-4978-A79F-7BA52894DBBC}" type="presParOf" srcId="{E49FDAD8-AFE0-4653-BF4A-9C498E594A4E}" destId="{2C8026C8-7847-4437-B859-3B28CA1532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E29ACE-1EEF-452B-972C-E437817E6BE6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912354-276D-4CCD-9096-A2B4E33356AC}">
      <dgm:prSet/>
      <dgm:spPr/>
      <dgm:t>
        <a:bodyPr/>
        <a:lstStyle/>
        <a:p>
          <a:pPr algn="just"/>
          <a:r>
            <a:rPr lang="uk-UA" b="0" i="0"/>
            <a:t>Вхідною інформацією для розрахунку рівня тіньової </a:t>
          </a:r>
          <a:br>
            <a:rPr lang="uk-UA"/>
          </a:br>
          <a:r>
            <a:rPr lang="uk-UA" b="0" i="0"/>
            <a:t>економіки є:</a:t>
          </a:r>
          <a:endParaRPr lang="en-US"/>
        </a:p>
      </dgm:t>
    </dgm:pt>
    <dgm:pt modelId="{0E9F9135-D702-43F0-9374-BD2F899A9B52}" type="parTrans" cxnId="{2E2DDF69-531E-4CA2-A7F4-3B606417BF99}">
      <dgm:prSet/>
      <dgm:spPr/>
      <dgm:t>
        <a:bodyPr/>
        <a:lstStyle/>
        <a:p>
          <a:endParaRPr lang="en-US"/>
        </a:p>
      </dgm:t>
    </dgm:pt>
    <dgm:pt modelId="{9F55F387-B9AE-4438-8022-04CF7EF17FDC}" type="sibTrans" cxnId="{2E2DDF69-531E-4CA2-A7F4-3B606417BF99}">
      <dgm:prSet/>
      <dgm:spPr/>
      <dgm:t>
        <a:bodyPr/>
        <a:lstStyle/>
        <a:p>
          <a:endParaRPr lang="en-US"/>
        </a:p>
      </dgm:t>
    </dgm:pt>
    <dgm:pt modelId="{AE36A205-C9DE-497B-A6C0-97BF94869E86}">
      <dgm:prSet/>
      <dgm:spPr/>
      <dgm:t>
        <a:bodyPr/>
        <a:lstStyle/>
        <a:p>
          <a:pPr algn="just"/>
          <a:r>
            <a:rPr lang="uk-UA" b="0" i="0" dirty="0"/>
            <a:t>статистична звітність зареєстрованих суб'єктів </a:t>
          </a:r>
          <a:br>
            <a:rPr lang="uk-UA" dirty="0"/>
          </a:br>
          <a:r>
            <a:rPr lang="uk-UA" b="0" i="0" dirty="0"/>
            <a:t>господарювання, що базується на показниках бухгалтерського обліку,</a:t>
          </a:r>
          <a:endParaRPr lang="en-US" dirty="0"/>
        </a:p>
      </dgm:t>
    </dgm:pt>
    <dgm:pt modelId="{2155F357-C0F2-48CE-8081-4618CD87C5B7}" type="parTrans" cxnId="{51B06567-33F6-4752-A352-D79FB1AD0F21}">
      <dgm:prSet/>
      <dgm:spPr/>
      <dgm:t>
        <a:bodyPr/>
        <a:lstStyle/>
        <a:p>
          <a:endParaRPr lang="en-US"/>
        </a:p>
      </dgm:t>
    </dgm:pt>
    <dgm:pt modelId="{0CB6F878-7C2D-4C6A-A35F-33806D6E6EC5}" type="sibTrans" cxnId="{51B06567-33F6-4752-A352-D79FB1AD0F21}">
      <dgm:prSet/>
      <dgm:spPr/>
      <dgm:t>
        <a:bodyPr/>
        <a:lstStyle/>
        <a:p>
          <a:endParaRPr lang="en-US"/>
        </a:p>
      </dgm:t>
    </dgm:pt>
    <dgm:pt modelId="{34FD481B-EC99-4878-818D-D0A9FF4BD5F4}">
      <dgm:prSet/>
      <dgm:spPr/>
      <dgm:t>
        <a:bodyPr/>
        <a:lstStyle/>
        <a:p>
          <a:pPr algn="just"/>
          <a:r>
            <a:rPr lang="uk-UA" b="0" i="0"/>
            <a:t>звітності контролюючих органів, </a:t>
          </a:r>
          <a:endParaRPr lang="en-US"/>
        </a:p>
      </dgm:t>
    </dgm:pt>
    <dgm:pt modelId="{4B8D1474-F30B-42F3-B277-654A1D20B587}" type="parTrans" cxnId="{8517921A-7561-4321-A7B7-5C2B488B1F03}">
      <dgm:prSet/>
      <dgm:spPr/>
      <dgm:t>
        <a:bodyPr/>
        <a:lstStyle/>
        <a:p>
          <a:endParaRPr lang="en-US"/>
        </a:p>
      </dgm:t>
    </dgm:pt>
    <dgm:pt modelId="{3C037EF6-9402-4666-BBF3-62046A1BA31A}" type="sibTrans" cxnId="{8517921A-7561-4321-A7B7-5C2B488B1F03}">
      <dgm:prSet/>
      <dgm:spPr/>
      <dgm:t>
        <a:bodyPr/>
        <a:lstStyle/>
        <a:p>
          <a:endParaRPr lang="en-US"/>
        </a:p>
      </dgm:t>
    </dgm:pt>
    <dgm:pt modelId="{FA98370C-3201-4414-B3CB-7F8557AD025C}">
      <dgm:prSet/>
      <dgm:spPr/>
      <dgm:t>
        <a:bodyPr/>
        <a:lstStyle/>
        <a:p>
          <a:pPr algn="just"/>
          <a:r>
            <a:rPr lang="uk-UA" b="0" i="0"/>
            <a:t>аудиту, </a:t>
          </a:r>
          <a:endParaRPr lang="en-US"/>
        </a:p>
      </dgm:t>
    </dgm:pt>
    <dgm:pt modelId="{181E0561-27B3-4400-9434-E5E851B4B3C8}" type="parTrans" cxnId="{77AF0054-3D1B-4AFB-9F1E-4C9F0CE09640}">
      <dgm:prSet/>
      <dgm:spPr/>
      <dgm:t>
        <a:bodyPr/>
        <a:lstStyle/>
        <a:p>
          <a:endParaRPr lang="en-US"/>
        </a:p>
      </dgm:t>
    </dgm:pt>
    <dgm:pt modelId="{73FA682A-3D33-445B-8632-4F567639B577}" type="sibTrans" cxnId="{77AF0054-3D1B-4AFB-9F1E-4C9F0CE09640}">
      <dgm:prSet/>
      <dgm:spPr/>
      <dgm:t>
        <a:bodyPr/>
        <a:lstStyle/>
        <a:p>
          <a:endParaRPr lang="en-US"/>
        </a:p>
      </dgm:t>
    </dgm:pt>
    <dgm:pt modelId="{F46CF36A-0D17-4FA6-A865-62414A0619B9}">
      <dgm:prSet/>
      <dgm:spPr/>
      <dgm:t>
        <a:bodyPr/>
        <a:lstStyle/>
        <a:p>
          <a:pPr algn="just"/>
          <a:r>
            <a:rPr lang="uk-UA" b="0" i="0"/>
            <a:t>результатах експертної оцінки щодо обсягів тіньової економіки, вибіркових опитувань суб'єктів господарювання та обстежень домогосподарств</a:t>
          </a:r>
          <a:endParaRPr lang="en-US"/>
        </a:p>
      </dgm:t>
    </dgm:pt>
    <dgm:pt modelId="{E12F710C-6273-4274-AA34-7ED6B865F6F7}" type="parTrans" cxnId="{F486C254-A905-459B-9AE2-4D03392FE93B}">
      <dgm:prSet/>
      <dgm:spPr/>
      <dgm:t>
        <a:bodyPr/>
        <a:lstStyle/>
        <a:p>
          <a:endParaRPr lang="en-US"/>
        </a:p>
      </dgm:t>
    </dgm:pt>
    <dgm:pt modelId="{95A9402C-0113-4981-832A-04CAD1903C0E}" type="sibTrans" cxnId="{F486C254-A905-459B-9AE2-4D03392FE93B}">
      <dgm:prSet/>
      <dgm:spPr/>
      <dgm:t>
        <a:bodyPr/>
        <a:lstStyle/>
        <a:p>
          <a:endParaRPr lang="en-US"/>
        </a:p>
      </dgm:t>
    </dgm:pt>
    <dgm:pt modelId="{075C11EE-8898-44ED-B241-A658843957AA}" type="pres">
      <dgm:prSet presAssocID="{96E29ACE-1EEF-452B-972C-E437817E6BE6}" presName="cycle" presStyleCnt="0">
        <dgm:presLayoutVars>
          <dgm:dir/>
          <dgm:resizeHandles val="exact"/>
        </dgm:presLayoutVars>
      </dgm:prSet>
      <dgm:spPr/>
    </dgm:pt>
    <dgm:pt modelId="{79A69F70-E781-4FE7-9BAA-FF2601D71B82}" type="pres">
      <dgm:prSet presAssocID="{52912354-276D-4CCD-9096-A2B4E33356AC}" presName="node" presStyleLbl="revTx" presStyleIdx="0" presStyleCnt="1">
        <dgm:presLayoutVars>
          <dgm:bulletEnabled val="1"/>
        </dgm:presLayoutVars>
      </dgm:prSet>
      <dgm:spPr/>
    </dgm:pt>
  </dgm:ptLst>
  <dgm:cxnLst>
    <dgm:cxn modelId="{DDC00604-CF76-4F90-A2DE-FB5121B52C75}" type="presOf" srcId="{AE36A205-C9DE-497B-A6C0-97BF94869E86}" destId="{79A69F70-E781-4FE7-9BAA-FF2601D71B82}" srcOrd="0" destOrd="1" presId="urn:microsoft.com/office/officeart/2005/8/layout/cycle1"/>
    <dgm:cxn modelId="{8517921A-7561-4321-A7B7-5C2B488B1F03}" srcId="{52912354-276D-4CCD-9096-A2B4E33356AC}" destId="{34FD481B-EC99-4878-818D-D0A9FF4BD5F4}" srcOrd="1" destOrd="0" parTransId="{4B8D1474-F30B-42F3-B277-654A1D20B587}" sibTransId="{3C037EF6-9402-4666-BBF3-62046A1BA31A}"/>
    <dgm:cxn modelId="{C4A76E1E-3AF1-4861-BDEF-3DD1B3D08F1F}" type="presOf" srcId="{FA98370C-3201-4414-B3CB-7F8557AD025C}" destId="{79A69F70-E781-4FE7-9BAA-FF2601D71B82}" srcOrd="0" destOrd="3" presId="urn:microsoft.com/office/officeart/2005/8/layout/cycle1"/>
    <dgm:cxn modelId="{51B06567-33F6-4752-A352-D79FB1AD0F21}" srcId="{52912354-276D-4CCD-9096-A2B4E33356AC}" destId="{AE36A205-C9DE-497B-A6C0-97BF94869E86}" srcOrd="0" destOrd="0" parTransId="{2155F357-C0F2-48CE-8081-4618CD87C5B7}" sibTransId="{0CB6F878-7C2D-4C6A-A35F-33806D6E6EC5}"/>
    <dgm:cxn modelId="{2E2DDF69-531E-4CA2-A7F4-3B606417BF99}" srcId="{96E29ACE-1EEF-452B-972C-E437817E6BE6}" destId="{52912354-276D-4CCD-9096-A2B4E33356AC}" srcOrd="0" destOrd="0" parTransId="{0E9F9135-D702-43F0-9374-BD2F899A9B52}" sibTransId="{9F55F387-B9AE-4438-8022-04CF7EF17FDC}"/>
    <dgm:cxn modelId="{77AF0054-3D1B-4AFB-9F1E-4C9F0CE09640}" srcId="{52912354-276D-4CCD-9096-A2B4E33356AC}" destId="{FA98370C-3201-4414-B3CB-7F8557AD025C}" srcOrd="2" destOrd="0" parTransId="{181E0561-27B3-4400-9434-E5E851B4B3C8}" sibTransId="{73FA682A-3D33-445B-8632-4F567639B577}"/>
    <dgm:cxn modelId="{F486C254-A905-459B-9AE2-4D03392FE93B}" srcId="{52912354-276D-4CCD-9096-A2B4E33356AC}" destId="{F46CF36A-0D17-4FA6-A865-62414A0619B9}" srcOrd="3" destOrd="0" parTransId="{E12F710C-6273-4274-AA34-7ED6B865F6F7}" sibTransId="{95A9402C-0113-4981-832A-04CAD1903C0E}"/>
    <dgm:cxn modelId="{7F62BE7E-35BE-4008-9141-06254004DDA7}" type="presOf" srcId="{52912354-276D-4CCD-9096-A2B4E33356AC}" destId="{79A69F70-E781-4FE7-9BAA-FF2601D71B82}" srcOrd="0" destOrd="0" presId="urn:microsoft.com/office/officeart/2005/8/layout/cycle1"/>
    <dgm:cxn modelId="{F0BE26AB-0AD1-4BD0-A98C-742CC179F889}" type="presOf" srcId="{96E29ACE-1EEF-452B-972C-E437817E6BE6}" destId="{075C11EE-8898-44ED-B241-A658843957AA}" srcOrd="0" destOrd="0" presId="urn:microsoft.com/office/officeart/2005/8/layout/cycle1"/>
    <dgm:cxn modelId="{531F7CB4-BD3D-4B59-BC88-D1B043F95629}" type="presOf" srcId="{F46CF36A-0D17-4FA6-A865-62414A0619B9}" destId="{79A69F70-E781-4FE7-9BAA-FF2601D71B82}" srcOrd="0" destOrd="4" presId="urn:microsoft.com/office/officeart/2005/8/layout/cycle1"/>
    <dgm:cxn modelId="{773765D7-1C83-435C-A9D4-C42581EDB82F}" type="presOf" srcId="{34FD481B-EC99-4878-818D-D0A9FF4BD5F4}" destId="{79A69F70-E781-4FE7-9BAA-FF2601D71B82}" srcOrd="0" destOrd="2" presId="urn:microsoft.com/office/officeart/2005/8/layout/cycle1"/>
    <dgm:cxn modelId="{A24BCB87-B73C-41F9-8485-AA43C17859F8}" type="presParOf" srcId="{075C11EE-8898-44ED-B241-A658843957AA}" destId="{79A69F70-E781-4FE7-9BAA-FF2601D71B82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665FA2-BDB1-4659-A54A-2A6A7B6A9EEE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05F937-0072-47A9-8626-21E455286C34}">
      <dgm:prSet/>
      <dgm:spPr/>
      <dgm:t>
        <a:bodyPr/>
        <a:lstStyle/>
        <a:p>
          <a:r>
            <a:rPr lang="ru-RU"/>
            <a:t>регулярного аналізу широкого спектру національних і міжнародних економічних даних</a:t>
          </a:r>
          <a:endParaRPr lang="en-US"/>
        </a:p>
      </dgm:t>
    </dgm:pt>
    <dgm:pt modelId="{03F892C7-B616-47F1-BDA4-93F7264EF18D}" type="parTrans" cxnId="{22D55033-8C4A-4625-A82B-78F9B3AC4EDC}">
      <dgm:prSet/>
      <dgm:spPr/>
      <dgm:t>
        <a:bodyPr/>
        <a:lstStyle/>
        <a:p>
          <a:endParaRPr lang="en-US"/>
        </a:p>
      </dgm:t>
    </dgm:pt>
    <dgm:pt modelId="{D6454CFD-D261-4816-B22E-EC5808193F45}" type="sibTrans" cxnId="{22D55033-8C4A-4625-A82B-78F9B3AC4EDC}">
      <dgm:prSet/>
      <dgm:spPr/>
      <dgm:t>
        <a:bodyPr/>
        <a:lstStyle/>
        <a:p>
          <a:endParaRPr lang="en-US"/>
        </a:p>
      </dgm:t>
    </dgm:pt>
    <dgm:pt modelId="{CC3A3526-3C21-4D34-BA1D-342C383B0C4A}">
      <dgm:prSet/>
      <dgm:spPr/>
      <dgm:t>
        <a:bodyPr/>
        <a:lstStyle/>
        <a:p>
          <a:r>
            <a:rPr lang="ru-RU"/>
            <a:t>прогнозів для широкого діапазону економічних показників, таких як зростання ВВП, інфляція та безробіття</a:t>
          </a:r>
          <a:endParaRPr lang="en-US"/>
        </a:p>
      </dgm:t>
    </dgm:pt>
    <dgm:pt modelId="{261CEC8A-BB9C-4E23-A833-E3CCDF4951ED}" type="parTrans" cxnId="{3625E095-2DA0-48B0-8C57-733268C7F144}">
      <dgm:prSet/>
      <dgm:spPr/>
      <dgm:t>
        <a:bodyPr/>
        <a:lstStyle/>
        <a:p>
          <a:endParaRPr lang="en-US"/>
        </a:p>
      </dgm:t>
    </dgm:pt>
    <dgm:pt modelId="{04C69A73-C9A5-4CA6-BEF3-251AC20611BA}" type="sibTrans" cxnId="{3625E095-2DA0-48B0-8C57-733268C7F144}">
      <dgm:prSet/>
      <dgm:spPr/>
      <dgm:t>
        <a:bodyPr/>
        <a:lstStyle/>
        <a:p>
          <a:endParaRPr lang="en-US"/>
        </a:p>
      </dgm:t>
    </dgm:pt>
    <dgm:pt modelId="{E98BBD85-266D-4C4B-A532-8ED97466B827}">
      <dgm:prSet/>
      <dgm:spPr/>
      <dgm:t>
        <a:bodyPr/>
        <a:lstStyle/>
        <a:p>
          <a:r>
            <a:rPr lang="ru-RU"/>
            <a:t>оцінки національних бюджетів</a:t>
          </a:r>
          <a:endParaRPr lang="en-US"/>
        </a:p>
      </dgm:t>
    </dgm:pt>
    <dgm:pt modelId="{4703A06B-2F76-4CCE-9C83-70A7748E2ECC}" type="parTrans" cxnId="{0AEF9954-83CF-4B2F-B022-6C54D5090BD7}">
      <dgm:prSet/>
      <dgm:spPr/>
      <dgm:t>
        <a:bodyPr/>
        <a:lstStyle/>
        <a:p>
          <a:endParaRPr lang="en-US"/>
        </a:p>
      </dgm:t>
    </dgm:pt>
    <dgm:pt modelId="{9FED802A-D9F7-4A16-B100-D477DB7690E7}" type="sibTrans" cxnId="{0AEF9954-83CF-4B2F-B022-6C54D5090BD7}">
      <dgm:prSet/>
      <dgm:spPr/>
      <dgm:t>
        <a:bodyPr/>
        <a:lstStyle/>
        <a:p>
          <a:endParaRPr lang="en-US"/>
        </a:p>
      </dgm:t>
    </dgm:pt>
    <dgm:pt modelId="{9C72526A-D34E-4016-9F52-225CEE4B19EE}">
      <dgm:prSet/>
      <dgm:spPr/>
      <dgm:t>
        <a:bodyPr/>
        <a:lstStyle/>
        <a:p>
          <a:r>
            <a:rPr lang="ru-RU"/>
            <a:t>оцінки програм стабільності або конвергенції та національних програм реформ</a:t>
          </a:r>
          <a:endParaRPr lang="en-US"/>
        </a:p>
      </dgm:t>
    </dgm:pt>
    <dgm:pt modelId="{BE2A8D18-901E-4CF0-A8AF-6BCAD89B95C7}" type="parTrans" cxnId="{6AD45124-8631-4EAB-A991-1EFBC5EE4BD4}">
      <dgm:prSet/>
      <dgm:spPr/>
      <dgm:t>
        <a:bodyPr/>
        <a:lstStyle/>
        <a:p>
          <a:endParaRPr lang="en-US"/>
        </a:p>
      </dgm:t>
    </dgm:pt>
    <dgm:pt modelId="{B53985F2-F37B-4F9E-8BE7-E52A7F9407FD}" type="sibTrans" cxnId="{6AD45124-8631-4EAB-A991-1EFBC5EE4BD4}">
      <dgm:prSet/>
      <dgm:spPr/>
      <dgm:t>
        <a:bodyPr/>
        <a:lstStyle/>
        <a:p>
          <a:endParaRPr lang="en-US"/>
        </a:p>
      </dgm:t>
    </dgm:pt>
    <dgm:pt modelId="{7C56672D-8F76-489C-9ADB-9211AF97561F}" type="pres">
      <dgm:prSet presAssocID="{12665FA2-BDB1-4659-A54A-2A6A7B6A9EEE}" presName="matrix" presStyleCnt="0">
        <dgm:presLayoutVars>
          <dgm:chMax val="1"/>
          <dgm:dir/>
          <dgm:resizeHandles val="exact"/>
        </dgm:presLayoutVars>
      </dgm:prSet>
      <dgm:spPr/>
    </dgm:pt>
    <dgm:pt modelId="{B0748AEA-1704-4E9E-B7AA-6F1E7FFB3EDA}" type="pres">
      <dgm:prSet presAssocID="{12665FA2-BDB1-4659-A54A-2A6A7B6A9EEE}" presName="axisShape" presStyleLbl="bgShp" presStyleIdx="0" presStyleCnt="1"/>
      <dgm:spPr/>
    </dgm:pt>
    <dgm:pt modelId="{531F9585-11E9-42D3-B6C8-6E1D356A7859}" type="pres">
      <dgm:prSet presAssocID="{12665FA2-BDB1-4659-A54A-2A6A7B6A9EE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AE4B431-2024-4985-928F-3ED65A5FD1E1}" type="pres">
      <dgm:prSet presAssocID="{12665FA2-BDB1-4659-A54A-2A6A7B6A9EE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60FE9B-7271-4198-8C82-3AB6A86AAEFD}" type="pres">
      <dgm:prSet presAssocID="{12665FA2-BDB1-4659-A54A-2A6A7B6A9EE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3849636-0B6F-4A8F-9BE1-58557D3D9FAB}" type="pres">
      <dgm:prSet presAssocID="{12665FA2-BDB1-4659-A54A-2A6A7B6A9EE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2795B02-D7AC-4D84-9B90-A1536514FCF5}" type="presOf" srcId="{12665FA2-BDB1-4659-A54A-2A6A7B6A9EEE}" destId="{7C56672D-8F76-489C-9ADB-9211AF97561F}" srcOrd="0" destOrd="0" presId="urn:microsoft.com/office/officeart/2005/8/layout/matrix2"/>
    <dgm:cxn modelId="{87508D15-4C84-4891-9FE6-50B2A122FB4C}" type="presOf" srcId="{E98BBD85-266D-4C4B-A532-8ED97466B827}" destId="{4460FE9B-7271-4198-8C82-3AB6A86AAEFD}" srcOrd="0" destOrd="0" presId="urn:microsoft.com/office/officeart/2005/8/layout/matrix2"/>
    <dgm:cxn modelId="{6AD45124-8631-4EAB-A991-1EFBC5EE4BD4}" srcId="{12665FA2-BDB1-4659-A54A-2A6A7B6A9EEE}" destId="{9C72526A-D34E-4016-9F52-225CEE4B19EE}" srcOrd="3" destOrd="0" parTransId="{BE2A8D18-901E-4CF0-A8AF-6BCAD89B95C7}" sibTransId="{B53985F2-F37B-4F9E-8BE7-E52A7F9407FD}"/>
    <dgm:cxn modelId="{09659832-49E4-4C19-96A2-D914A45661FB}" type="presOf" srcId="{E405F937-0072-47A9-8626-21E455286C34}" destId="{531F9585-11E9-42D3-B6C8-6E1D356A7859}" srcOrd="0" destOrd="0" presId="urn:microsoft.com/office/officeart/2005/8/layout/matrix2"/>
    <dgm:cxn modelId="{22D55033-8C4A-4625-A82B-78F9B3AC4EDC}" srcId="{12665FA2-BDB1-4659-A54A-2A6A7B6A9EEE}" destId="{E405F937-0072-47A9-8626-21E455286C34}" srcOrd="0" destOrd="0" parTransId="{03F892C7-B616-47F1-BDA4-93F7264EF18D}" sibTransId="{D6454CFD-D261-4816-B22E-EC5808193F45}"/>
    <dgm:cxn modelId="{E755ED6D-7E6E-4141-ABA2-AF916E4B5375}" type="presOf" srcId="{CC3A3526-3C21-4D34-BA1D-342C383B0C4A}" destId="{EAE4B431-2024-4985-928F-3ED65A5FD1E1}" srcOrd="0" destOrd="0" presId="urn:microsoft.com/office/officeart/2005/8/layout/matrix2"/>
    <dgm:cxn modelId="{0AEF9954-83CF-4B2F-B022-6C54D5090BD7}" srcId="{12665FA2-BDB1-4659-A54A-2A6A7B6A9EEE}" destId="{E98BBD85-266D-4C4B-A532-8ED97466B827}" srcOrd="2" destOrd="0" parTransId="{4703A06B-2F76-4CCE-9C83-70A7748E2ECC}" sibTransId="{9FED802A-D9F7-4A16-B100-D477DB7690E7}"/>
    <dgm:cxn modelId="{9C5C9E8F-E2B9-4054-B011-5F21D6BE4B21}" type="presOf" srcId="{9C72526A-D34E-4016-9F52-225CEE4B19EE}" destId="{E3849636-0B6F-4A8F-9BE1-58557D3D9FAB}" srcOrd="0" destOrd="0" presId="urn:microsoft.com/office/officeart/2005/8/layout/matrix2"/>
    <dgm:cxn modelId="{3625E095-2DA0-48B0-8C57-733268C7F144}" srcId="{12665FA2-BDB1-4659-A54A-2A6A7B6A9EEE}" destId="{CC3A3526-3C21-4D34-BA1D-342C383B0C4A}" srcOrd="1" destOrd="0" parTransId="{261CEC8A-BB9C-4E23-A833-E3CCDF4951ED}" sibTransId="{04C69A73-C9A5-4CA6-BEF3-251AC20611BA}"/>
    <dgm:cxn modelId="{6A866BE1-84A6-4B63-8CE4-DF33EEC23DFF}" type="presParOf" srcId="{7C56672D-8F76-489C-9ADB-9211AF97561F}" destId="{B0748AEA-1704-4E9E-B7AA-6F1E7FFB3EDA}" srcOrd="0" destOrd="0" presId="urn:microsoft.com/office/officeart/2005/8/layout/matrix2"/>
    <dgm:cxn modelId="{CDCF6958-D2B0-4EB4-A80E-BAF1A596A302}" type="presParOf" srcId="{7C56672D-8F76-489C-9ADB-9211AF97561F}" destId="{531F9585-11E9-42D3-B6C8-6E1D356A7859}" srcOrd="1" destOrd="0" presId="urn:microsoft.com/office/officeart/2005/8/layout/matrix2"/>
    <dgm:cxn modelId="{D9F72DE5-ADB4-48B3-84BB-ABACC0AB2CFA}" type="presParOf" srcId="{7C56672D-8F76-489C-9ADB-9211AF97561F}" destId="{EAE4B431-2024-4985-928F-3ED65A5FD1E1}" srcOrd="2" destOrd="0" presId="urn:microsoft.com/office/officeart/2005/8/layout/matrix2"/>
    <dgm:cxn modelId="{8BDF82A1-02A7-40D7-9C81-D4683B319EE5}" type="presParOf" srcId="{7C56672D-8F76-489C-9ADB-9211AF97561F}" destId="{4460FE9B-7271-4198-8C82-3AB6A86AAEFD}" srcOrd="3" destOrd="0" presId="urn:microsoft.com/office/officeart/2005/8/layout/matrix2"/>
    <dgm:cxn modelId="{3521D53E-519E-4F0C-B50A-364FDCC6DC49}" type="presParOf" srcId="{7C56672D-8F76-489C-9ADB-9211AF97561F}" destId="{E3849636-0B6F-4A8F-9BE1-58557D3D9FA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C365B-491F-42FE-860C-EEB80040CBC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EA0B4A-D691-44CD-B634-D04B4E4C492D}">
      <dgm:prSet/>
      <dgm:spPr/>
      <dgm:t>
        <a:bodyPr/>
        <a:lstStyle/>
        <a:p>
          <a:r>
            <a:rPr lang="ru-RU" b="1"/>
            <a:t>Кількісні методи</a:t>
          </a:r>
          <a:endParaRPr lang="en-US"/>
        </a:p>
      </dgm:t>
    </dgm:pt>
    <dgm:pt modelId="{C23C9EC8-3866-40C9-988D-5ACC4493F43A}" type="parTrans" cxnId="{EC094B03-9326-425A-8BCE-3C3869675885}">
      <dgm:prSet/>
      <dgm:spPr/>
      <dgm:t>
        <a:bodyPr/>
        <a:lstStyle/>
        <a:p>
          <a:endParaRPr lang="en-US"/>
        </a:p>
      </dgm:t>
    </dgm:pt>
    <dgm:pt modelId="{F2AF806A-02BC-4AC9-B403-F30C285B6216}" type="sibTrans" cxnId="{EC094B03-9326-425A-8BCE-3C3869675885}">
      <dgm:prSet/>
      <dgm:spPr/>
      <dgm:t>
        <a:bodyPr/>
        <a:lstStyle/>
        <a:p>
          <a:endParaRPr lang="en-US"/>
        </a:p>
      </dgm:t>
    </dgm:pt>
    <dgm:pt modelId="{D221749D-A6FD-4E67-BB9A-C934627CA00F}">
      <dgm:prSet/>
      <dgm:spPr/>
      <dgm:t>
        <a:bodyPr/>
        <a:lstStyle/>
        <a:p>
          <a:pPr algn="l"/>
          <a:r>
            <a:rPr lang="ru-RU"/>
            <a:t>аналіз часових рядів: прогнозування майбутніх значень економічних показників на основі історичних даних</a:t>
          </a:r>
          <a:endParaRPr lang="en-US"/>
        </a:p>
      </dgm:t>
    </dgm:pt>
    <dgm:pt modelId="{5A59673C-CBFB-48AA-838C-F599BD9B9411}" type="parTrans" cxnId="{AD1BD2B3-2ADB-4791-BF21-AD0E7E1CA33E}">
      <dgm:prSet/>
      <dgm:spPr/>
      <dgm:t>
        <a:bodyPr/>
        <a:lstStyle/>
        <a:p>
          <a:endParaRPr lang="en-US"/>
        </a:p>
      </dgm:t>
    </dgm:pt>
    <dgm:pt modelId="{1EB810D1-0C22-4130-9C5F-96D3B740338B}" type="sibTrans" cxnId="{AD1BD2B3-2ADB-4791-BF21-AD0E7E1CA33E}">
      <dgm:prSet/>
      <dgm:spPr/>
      <dgm:t>
        <a:bodyPr/>
        <a:lstStyle/>
        <a:p>
          <a:endParaRPr lang="en-US"/>
        </a:p>
      </dgm:t>
    </dgm:pt>
    <dgm:pt modelId="{ECA962D1-CC5B-4C3E-99D7-ABA81F5FA2E9}">
      <dgm:prSet/>
      <dgm:spPr/>
      <dgm:t>
        <a:bodyPr/>
        <a:lstStyle/>
        <a:p>
          <a:pPr algn="just"/>
          <a:r>
            <a:rPr lang="ru-RU" dirty="0" err="1"/>
            <a:t>регресійний</a:t>
          </a:r>
          <a:r>
            <a:rPr lang="ru-RU" dirty="0"/>
            <a:t> </a:t>
          </a:r>
          <a:r>
            <a:rPr lang="ru-RU" dirty="0" err="1"/>
            <a:t>аналіз</a:t>
          </a:r>
          <a:r>
            <a:rPr lang="ru-RU" dirty="0"/>
            <a:t>: </a:t>
          </a:r>
          <a:r>
            <a:rPr lang="ru-RU" dirty="0" err="1"/>
            <a:t>вивчення</a:t>
          </a:r>
          <a:r>
            <a:rPr lang="ru-RU" dirty="0"/>
            <a:t> </a:t>
          </a:r>
          <a:r>
            <a:rPr lang="ru-RU" dirty="0" err="1"/>
            <a:t>зв’язків</a:t>
          </a:r>
          <a:r>
            <a:rPr lang="ru-RU" dirty="0"/>
            <a:t> </a:t>
          </a:r>
          <a:r>
            <a:rPr lang="ru-RU" dirty="0" err="1"/>
            <a:t>між</a:t>
          </a:r>
          <a:r>
            <a:rPr lang="ru-RU" dirty="0"/>
            <a:t> </a:t>
          </a:r>
          <a:r>
            <a:rPr lang="ru-RU" dirty="0" err="1"/>
            <a:t>змінними</a:t>
          </a:r>
          <a:r>
            <a:rPr lang="ru-RU" dirty="0"/>
            <a:t> для </a:t>
          </a:r>
          <a:r>
            <a:rPr lang="ru-RU" dirty="0" err="1"/>
            <a:t>виявлення</a:t>
          </a:r>
          <a:r>
            <a:rPr lang="ru-RU" dirty="0"/>
            <a:t> </a:t>
          </a:r>
          <a:r>
            <a:rPr lang="ru-RU" dirty="0" err="1"/>
            <a:t>причинних</a:t>
          </a:r>
          <a:r>
            <a:rPr lang="ru-RU" dirty="0"/>
            <a:t> </a:t>
          </a:r>
          <a:r>
            <a:rPr lang="ru-RU" dirty="0" err="1"/>
            <a:t>факторів</a:t>
          </a:r>
          <a:r>
            <a:rPr lang="ru-RU" dirty="0"/>
            <a:t> і </a:t>
          </a:r>
          <a:r>
            <a:rPr lang="ru-RU" dirty="0" err="1"/>
            <a:t>прогнозування</a:t>
          </a:r>
          <a:endParaRPr lang="en-US" dirty="0"/>
        </a:p>
      </dgm:t>
    </dgm:pt>
    <dgm:pt modelId="{15BEBDB7-478B-408B-900C-15FC5701DD37}" type="parTrans" cxnId="{9F432E08-45CA-44B1-AAE1-D10099189693}">
      <dgm:prSet/>
      <dgm:spPr/>
      <dgm:t>
        <a:bodyPr/>
        <a:lstStyle/>
        <a:p>
          <a:endParaRPr lang="en-US"/>
        </a:p>
      </dgm:t>
    </dgm:pt>
    <dgm:pt modelId="{D3DC0B2E-069B-4EFE-B3DB-960FF1CD4A92}" type="sibTrans" cxnId="{9F432E08-45CA-44B1-AAE1-D10099189693}">
      <dgm:prSet/>
      <dgm:spPr/>
      <dgm:t>
        <a:bodyPr/>
        <a:lstStyle/>
        <a:p>
          <a:endParaRPr lang="en-US"/>
        </a:p>
      </dgm:t>
    </dgm:pt>
    <dgm:pt modelId="{FF023CF4-4C12-449B-BA88-6BAA6372C758}">
      <dgm:prSet/>
      <dgm:spPr/>
      <dgm:t>
        <a:bodyPr/>
        <a:lstStyle/>
        <a:p>
          <a:pPr algn="l"/>
          <a:r>
            <a:rPr lang="ru-RU"/>
            <a:t>моделювання структурними рівняннями (Structural Equation Modeling, SEM): аналіз складних взаємозв’язків між кількома змінними для розуміння основної структури корупції та тіньової діяльності </a:t>
          </a:r>
          <a:endParaRPr lang="en-US"/>
        </a:p>
      </dgm:t>
    </dgm:pt>
    <dgm:pt modelId="{72A37BF2-98EA-488C-BAF4-241CF5CD8BA1}" type="parTrans" cxnId="{FAA2BF27-2CAE-4BBA-9B0A-835B7A34174A}">
      <dgm:prSet/>
      <dgm:spPr/>
      <dgm:t>
        <a:bodyPr/>
        <a:lstStyle/>
        <a:p>
          <a:endParaRPr lang="en-US"/>
        </a:p>
      </dgm:t>
    </dgm:pt>
    <dgm:pt modelId="{ECFBBDEF-8FBF-4142-8A1B-46435F6FF5E9}" type="sibTrans" cxnId="{FAA2BF27-2CAE-4BBA-9B0A-835B7A34174A}">
      <dgm:prSet/>
      <dgm:spPr/>
      <dgm:t>
        <a:bodyPr/>
        <a:lstStyle/>
        <a:p>
          <a:endParaRPr lang="en-US"/>
        </a:p>
      </dgm:t>
    </dgm:pt>
    <dgm:pt modelId="{16523E39-239B-4DF6-B12E-0F335326721E}" type="pres">
      <dgm:prSet presAssocID="{B5BC365B-491F-42FE-860C-EEB80040CBCA}" presName="linear" presStyleCnt="0">
        <dgm:presLayoutVars>
          <dgm:animLvl val="lvl"/>
          <dgm:resizeHandles val="exact"/>
        </dgm:presLayoutVars>
      </dgm:prSet>
      <dgm:spPr/>
    </dgm:pt>
    <dgm:pt modelId="{5C214C36-967C-4CB7-9641-3C6577DAA4ED}" type="pres">
      <dgm:prSet presAssocID="{6DEA0B4A-D691-44CD-B634-D04B4E4C492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028C99-1432-44C0-A889-A04E67170CE0}" type="pres">
      <dgm:prSet presAssocID="{6DEA0B4A-D691-44CD-B634-D04B4E4C492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C094B03-9326-425A-8BCE-3C3869675885}" srcId="{B5BC365B-491F-42FE-860C-EEB80040CBCA}" destId="{6DEA0B4A-D691-44CD-B634-D04B4E4C492D}" srcOrd="0" destOrd="0" parTransId="{C23C9EC8-3866-40C9-988D-5ACC4493F43A}" sibTransId="{F2AF806A-02BC-4AC9-B403-F30C285B6216}"/>
    <dgm:cxn modelId="{9F432E08-45CA-44B1-AAE1-D10099189693}" srcId="{6DEA0B4A-D691-44CD-B634-D04B4E4C492D}" destId="{ECA962D1-CC5B-4C3E-99D7-ABA81F5FA2E9}" srcOrd="1" destOrd="0" parTransId="{15BEBDB7-478B-408B-900C-15FC5701DD37}" sibTransId="{D3DC0B2E-069B-4EFE-B3DB-960FF1CD4A92}"/>
    <dgm:cxn modelId="{1A6CE815-7FF8-4938-AE90-9E434E5A3EF8}" type="presOf" srcId="{B5BC365B-491F-42FE-860C-EEB80040CBCA}" destId="{16523E39-239B-4DF6-B12E-0F335326721E}" srcOrd="0" destOrd="0" presId="urn:microsoft.com/office/officeart/2005/8/layout/vList2"/>
    <dgm:cxn modelId="{FAA2BF27-2CAE-4BBA-9B0A-835B7A34174A}" srcId="{6DEA0B4A-D691-44CD-B634-D04B4E4C492D}" destId="{FF023CF4-4C12-449B-BA88-6BAA6372C758}" srcOrd="2" destOrd="0" parTransId="{72A37BF2-98EA-488C-BAF4-241CF5CD8BA1}" sibTransId="{ECFBBDEF-8FBF-4142-8A1B-46435F6FF5E9}"/>
    <dgm:cxn modelId="{0AA40B52-36FB-45C4-9C60-A520CDEE0B23}" type="presOf" srcId="{D221749D-A6FD-4E67-BB9A-C934627CA00F}" destId="{29028C99-1432-44C0-A889-A04E67170CE0}" srcOrd="0" destOrd="0" presId="urn:microsoft.com/office/officeart/2005/8/layout/vList2"/>
    <dgm:cxn modelId="{E80F1898-2FD8-4242-9AE6-8624D60E9E61}" type="presOf" srcId="{FF023CF4-4C12-449B-BA88-6BAA6372C758}" destId="{29028C99-1432-44C0-A889-A04E67170CE0}" srcOrd="0" destOrd="2" presId="urn:microsoft.com/office/officeart/2005/8/layout/vList2"/>
    <dgm:cxn modelId="{AD1BD2B3-2ADB-4791-BF21-AD0E7E1CA33E}" srcId="{6DEA0B4A-D691-44CD-B634-D04B4E4C492D}" destId="{D221749D-A6FD-4E67-BB9A-C934627CA00F}" srcOrd="0" destOrd="0" parTransId="{5A59673C-CBFB-48AA-838C-F599BD9B9411}" sibTransId="{1EB810D1-0C22-4130-9C5F-96D3B740338B}"/>
    <dgm:cxn modelId="{B10B81C7-200C-48C6-9737-877E88B9BA7A}" type="presOf" srcId="{ECA962D1-CC5B-4C3E-99D7-ABA81F5FA2E9}" destId="{29028C99-1432-44C0-A889-A04E67170CE0}" srcOrd="0" destOrd="1" presId="urn:microsoft.com/office/officeart/2005/8/layout/vList2"/>
    <dgm:cxn modelId="{A4B3C7D4-D82D-4451-8173-A80C8BA38FBB}" type="presOf" srcId="{6DEA0B4A-D691-44CD-B634-D04B4E4C492D}" destId="{5C214C36-967C-4CB7-9641-3C6577DAA4ED}" srcOrd="0" destOrd="0" presId="urn:microsoft.com/office/officeart/2005/8/layout/vList2"/>
    <dgm:cxn modelId="{54B4E4D2-7C88-49B7-AFE6-6E470325668C}" type="presParOf" srcId="{16523E39-239B-4DF6-B12E-0F335326721E}" destId="{5C214C36-967C-4CB7-9641-3C6577DAA4ED}" srcOrd="0" destOrd="0" presId="urn:microsoft.com/office/officeart/2005/8/layout/vList2"/>
    <dgm:cxn modelId="{4487D2DB-2879-429D-BD08-2E3520439AEE}" type="presParOf" srcId="{16523E39-239B-4DF6-B12E-0F335326721E}" destId="{29028C99-1432-44C0-A889-A04E67170CE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379C1A-29CC-4DA3-8DD9-BAD2DCD9DA8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D3A7B1-49D1-4CEC-9CAA-ED928ED23643}">
      <dgm:prSet custT="1"/>
      <dgm:spPr/>
      <dgm:t>
        <a:bodyPr/>
        <a:lstStyle/>
        <a:p>
          <a:r>
            <a:rPr lang="ru-RU" sz="1400" b="1" dirty="0" err="1"/>
            <a:t>Агенти</a:t>
          </a:r>
          <a:r>
            <a:rPr lang="ru-RU" sz="1400" b="1" dirty="0"/>
            <a:t>: </a:t>
          </a:r>
          <a:endParaRPr lang="en-US" sz="1400" dirty="0"/>
        </a:p>
      </dgm:t>
    </dgm:pt>
    <dgm:pt modelId="{A3815B88-9109-460A-BC70-2B682672031D}" type="parTrans" cxnId="{609F5BF4-286A-46B6-A0C0-FD488910A5D3}">
      <dgm:prSet/>
      <dgm:spPr/>
      <dgm:t>
        <a:bodyPr/>
        <a:lstStyle/>
        <a:p>
          <a:endParaRPr lang="en-US" sz="1400"/>
        </a:p>
      </dgm:t>
    </dgm:pt>
    <dgm:pt modelId="{58686BFE-D714-48A3-8EFE-0EE306854B13}" type="sibTrans" cxnId="{609F5BF4-286A-46B6-A0C0-FD488910A5D3}">
      <dgm:prSet custT="1"/>
      <dgm:spPr/>
      <dgm:t>
        <a:bodyPr/>
        <a:lstStyle/>
        <a:p>
          <a:endParaRPr lang="en-US" sz="1400"/>
        </a:p>
      </dgm:t>
    </dgm:pt>
    <dgm:pt modelId="{F8351C30-A87C-4644-9303-9EF406841504}">
      <dgm:prSet custT="1"/>
      <dgm:spPr/>
      <dgm:t>
        <a:bodyPr/>
        <a:lstStyle/>
        <a:p>
          <a:r>
            <a:rPr lang="ru-RU" sz="1400"/>
            <a:t>Платники податків: фізичні особи та підприємства, які підлягають оподаткуванню.</a:t>
          </a:r>
          <a:endParaRPr lang="en-US" sz="1400"/>
        </a:p>
      </dgm:t>
    </dgm:pt>
    <dgm:pt modelId="{0ED20798-D65A-489F-AAC8-FAD39D27EACD}" type="parTrans" cxnId="{B05629D3-600F-4FF5-B530-27F32C339719}">
      <dgm:prSet/>
      <dgm:spPr/>
      <dgm:t>
        <a:bodyPr/>
        <a:lstStyle/>
        <a:p>
          <a:endParaRPr lang="en-US" sz="1400"/>
        </a:p>
      </dgm:t>
    </dgm:pt>
    <dgm:pt modelId="{6F082C95-890D-4C91-BC8F-4E7827734DC2}" type="sibTrans" cxnId="{B05629D3-600F-4FF5-B530-27F32C339719}">
      <dgm:prSet/>
      <dgm:spPr/>
      <dgm:t>
        <a:bodyPr/>
        <a:lstStyle/>
        <a:p>
          <a:endParaRPr lang="en-US" sz="1400"/>
        </a:p>
      </dgm:t>
    </dgm:pt>
    <dgm:pt modelId="{38DCEA24-ADA5-4B43-8722-C7984251F998}">
      <dgm:prSet custT="1"/>
      <dgm:spPr/>
      <dgm:t>
        <a:bodyPr/>
        <a:lstStyle/>
        <a:p>
          <a:r>
            <a:rPr lang="ru-RU" sz="1400" dirty="0" err="1"/>
            <a:t>Податкові</a:t>
          </a:r>
          <a:r>
            <a:rPr lang="ru-RU" sz="1400" dirty="0"/>
            <a:t> </a:t>
          </a:r>
          <a:r>
            <a:rPr lang="ru-RU" sz="1400" dirty="0" err="1"/>
            <a:t>органи</a:t>
          </a:r>
          <a:r>
            <a:rPr lang="ru-RU" sz="1400" dirty="0"/>
            <a:t>: </a:t>
          </a:r>
          <a:r>
            <a:rPr lang="ru-RU" sz="1400" dirty="0" err="1"/>
            <a:t>державні</a:t>
          </a:r>
          <a:r>
            <a:rPr lang="ru-RU" sz="1400" dirty="0"/>
            <a:t> </a:t>
          </a:r>
          <a:r>
            <a:rPr lang="ru-RU" sz="1400" dirty="0" err="1"/>
            <a:t>органи</a:t>
          </a:r>
          <a:r>
            <a:rPr lang="ru-RU" sz="1400" dirty="0"/>
            <a:t>, </a:t>
          </a:r>
          <a:r>
            <a:rPr lang="ru-RU" sz="1400" dirty="0" err="1"/>
            <a:t>відповідальні</a:t>
          </a:r>
          <a:r>
            <a:rPr lang="ru-RU" sz="1400" dirty="0"/>
            <a:t> за </a:t>
          </a:r>
          <a:r>
            <a:rPr lang="ru-RU" sz="1400" dirty="0" err="1"/>
            <a:t>збір</a:t>
          </a:r>
          <a:r>
            <a:rPr lang="ru-RU" sz="1400" dirty="0"/>
            <a:t> </a:t>
          </a:r>
          <a:r>
            <a:rPr lang="ru-RU" sz="1400" dirty="0" err="1"/>
            <a:t>податків</a:t>
          </a:r>
          <a:r>
            <a:rPr lang="ru-RU" sz="1400" dirty="0"/>
            <a:t>.</a:t>
          </a:r>
          <a:endParaRPr lang="en-US" sz="1400" dirty="0"/>
        </a:p>
      </dgm:t>
    </dgm:pt>
    <dgm:pt modelId="{37E0AF50-9816-4EC6-A33E-501A03F4E4A3}" type="parTrans" cxnId="{08FDE10F-D21B-4C47-81A9-E1DE5AEF2DA4}">
      <dgm:prSet/>
      <dgm:spPr/>
      <dgm:t>
        <a:bodyPr/>
        <a:lstStyle/>
        <a:p>
          <a:endParaRPr lang="en-US" sz="1400"/>
        </a:p>
      </dgm:t>
    </dgm:pt>
    <dgm:pt modelId="{97CDCDE8-69F2-4B99-A9AD-DDE324EC3464}" type="sibTrans" cxnId="{08FDE10F-D21B-4C47-81A9-E1DE5AEF2DA4}">
      <dgm:prSet/>
      <dgm:spPr/>
      <dgm:t>
        <a:bodyPr/>
        <a:lstStyle/>
        <a:p>
          <a:endParaRPr lang="en-US" sz="1400"/>
        </a:p>
      </dgm:t>
    </dgm:pt>
    <dgm:pt modelId="{6FDC15C2-A3CC-419C-AF57-5512262B792D}">
      <dgm:prSet custT="1"/>
      <dgm:spPr/>
      <dgm:t>
        <a:bodyPr/>
        <a:lstStyle/>
        <a:p>
          <a:r>
            <a:rPr lang="ru-RU" sz="1400" dirty="0" err="1"/>
            <a:t>Правоохоронні</a:t>
          </a:r>
          <a:r>
            <a:rPr lang="ru-RU" sz="1400" dirty="0"/>
            <a:t> </a:t>
          </a:r>
          <a:r>
            <a:rPr lang="ru-RU" sz="1400" dirty="0" err="1"/>
            <a:t>органи</a:t>
          </a:r>
          <a:r>
            <a:rPr lang="ru-RU" sz="1400" dirty="0"/>
            <a:t>: </a:t>
          </a:r>
          <a:r>
            <a:rPr lang="ru-RU" sz="1400" dirty="0" err="1"/>
            <a:t>органи</a:t>
          </a:r>
          <a:r>
            <a:rPr lang="ru-RU" sz="1400" dirty="0"/>
            <a:t>, </a:t>
          </a:r>
          <a:r>
            <a:rPr lang="ru-RU" sz="1400" dirty="0" err="1"/>
            <a:t>яким</a:t>
          </a:r>
          <a:r>
            <a:rPr lang="ru-RU" sz="1400" dirty="0"/>
            <a:t> </a:t>
          </a:r>
          <a:r>
            <a:rPr lang="ru-RU" sz="1400" dirty="0" err="1"/>
            <a:t>доручено</a:t>
          </a:r>
          <a:r>
            <a:rPr lang="ru-RU" sz="1400" dirty="0"/>
            <a:t> </a:t>
          </a:r>
          <a:r>
            <a:rPr lang="ru-RU" sz="1400" dirty="0" err="1"/>
            <a:t>розслідувати</a:t>
          </a:r>
          <a:r>
            <a:rPr lang="ru-RU" sz="1400" dirty="0"/>
            <a:t> та </a:t>
          </a:r>
          <a:r>
            <a:rPr lang="ru-RU" sz="1400" dirty="0" err="1"/>
            <a:t>переслідувати</a:t>
          </a:r>
          <a:r>
            <a:rPr lang="ru-RU" sz="1400" dirty="0"/>
            <a:t> </a:t>
          </a:r>
          <a:r>
            <a:rPr lang="ru-RU" sz="1400" dirty="0" err="1"/>
            <a:t>ухилення</a:t>
          </a:r>
          <a:r>
            <a:rPr lang="ru-RU" sz="1400" dirty="0"/>
            <a:t> </a:t>
          </a:r>
          <a:r>
            <a:rPr lang="ru-RU" sz="1400" dirty="0" err="1"/>
            <a:t>від</a:t>
          </a:r>
          <a:r>
            <a:rPr lang="ru-RU" sz="1400" dirty="0"/>
            <a:t> </a:t>
          </a:r>
          <a:r>
            <a:rPr lang="ru-RU" sz="1400" dirty="0" err="1"/>
            <a:t>сплати</a:t>
          </a:r>
          <a:r>
            <a:rPr lang="ru-RU" sz="1400" dirty="0"/>
            <a:t> </a:t>
          </a:r>
          <a:r>
            <a:rPr lang="ru-RU" sz="1400" dirty="0" err="1"/>
            <a:t>податків</a:t>
          </a:r>
          <a:r>
            <a:rPr lang="ru-RU" sz="1400" dirty="0"/>
            <a:t>.</a:t>
          </a:r>
          <a:endParaRPr lang="en-US" sz="1400" dirty="0"/>
        </a:p>
      </dgm:t>
    </dgm:pt>
    <dgm:pt modelId="{F7847C86-578D-423C-AA0F-AFF0A5388A8E}" type="parTrans" cxnId="{C66A1683-1C37-4515-B63A-42D064E7E238}">
      <dgm:prSet/>
      <dgm:spPr/>
      <dgm:t>
        <a:bodyPr/>
        <a:lstStyle/>
        <a:p>
          <a:endParaRPr lang="en-US" sz="1400"/>
        </a:p>
      </dgm:t>
    </dgm:pt>
    <dgm:pt modelId="{FA79A85A-1264-480D-BB95-F1CE4434A40E}" type="sibTrans" cxnId="{C66A1683-1C37-4515-B63A-42D064E7E238}">
      <dgm:prSet/>
      <dgm:spPr/>
      <dgm:t>
        <a:bodyPr/>
        <a:lstStyle/>
        <a:p>
          <a:endParaRPr lang="en-US" sz="1400"/>
        </a:p>
      </dgm:t>
    </dgm:pt>
    <dgm:pt modelId="{A8DA6692-6A70-4B7A-9884-AC4B83B71D91}">
      <dgm:prSet custT="1"/>
      <dgm:spPr/>
      <dgm:t>
        <a:bodyPr/>
        <a:lstStyle/>
        <a:p>
          <a:pPr algn="just"/>
          <a:r>
            <a:rPr lang="ru-RU" sz="1400" b="1" i="1" dirty="0"/>
            <a:t>Правила та </a:t>
          </a:r>
          <a:r>
            <a:rPr lang="ru-RU" sz="1400" b="1" i="1" dirty="0" err="1"/>
            <a:t>взаємодія</a:t>
          </a:r>
          <a:r>
            <a:rPr lang="ru-RU" sz="1400" b="1" i="1" dirty="0"/>
            <a:t>: </a:t>
          </a:r>
          <a:endParaRPr lang="en-US" sz="1400" dirty="0"/>
        </a:p>
      </dgm:t>
    </dgm:pt>
    <dgm:pt modelId="{06C497FA-0031-4C28-B7C2-E143C17B9FFE}" type="parTrans" cxnId="{A43DABA3-7D53-40ED-A47F-4E2AF51F7BB3}">
      <dgm:prSet/>
      <dgm:spPr/>
      <dgm:t>
        <a:bodyPr/>
        <a:lstStyle/>
        <a:p>
          <a:endParaRPr lang="en-US" sz="1400"/>
        </a:p>
      </dgm:t>
    </dgm:pt>
    <dgm:pt modelId="{FAEABAC7-376C-44CF-8849-BDDEAEE5D4FB}" type="sibTrans" cxnId="{A43DABA3-7D53-40ED-A47F-4E2AF51F7BB3}">
      <dgm:prSet/>
      <dgm:spPr/>
      <dgm:t>
        <a:bodyPr/>
        <a:lstStyle/>
        <a:p>
          <a:endParaRPr lang="en-US" sz="1400"/>
        </a:p>
      </dgm:t>
    </dgm:pt>
    <dgm:pt modelId="{D9F426CC-D9E2-413D-96D6-DD182462F932}">
      <dgm:prSet custT="1"/>
      <dgm:spPr/>
      <dgm:t>
        <a:bodyPr/>
        <a:lstStyle/>
        <a:p>
          <a:pPr algn="just"/>
          <a:r>
            <a:rPr lang="ru-RU" sz="1400" dirty="0" err="1"/>
            <a:t>Дотримання</a:t>
          </a:r>
          <a:r>
            <a:rPr lang="ru-RU" sz="1400" dirty="0"/>
            <a:t> </a:t>
          </a:r>
          <a:r>
            <a:rPr lang="ru-RU" sz="1400" dirty="0" err="1"/>
            <a:t>податкового</a:t>
          </a:r>
          <a:r>
            <a:rPr lang="ru-RU" sz="1400" dirty="0"/>
            <a:t> </a:t>
          </a:r>
          <a:r>
            <a:rPr lang="ru-RU" sz="1400" dirty="0" err="1"/>
            <a:t>законодавства</a:t>
          </a:r>
          <a:r>
            <a:rPr lang="ru-RU" sz="1400" dirty="0"/>
            <a:t>: платники </a:t>
          </a:r>
          <a:r>
            <a:rPr lang="ru-RU" sz="1400" dirty="0" err="1"/>
            <a:t>податків</a:t>
          </a:r>
          <a:r>
            <a:rPr lang="ru-RU" sz="1400" dirty="0"/>
            <a:t> </a:t>
          </a:r>
          <a:r>
            <a:rPr lang="ru-RU" sz="1400" dirty="0" err="1"/>
            <a:t>можуть</a:t>
          </a:r>
          <a:r>
            <a:rPr lang="ru-RU" sz="1400" dirty="0"/>
            <a:t> </a:t>
          </a:r>
          <a:r>
            <a:rPr lang="ru-RU" sz="1400" dirty="0" err="1"/>
            <a:t>вибрати</a:t>
          </a:r>
          <a:r>
            <a:rPr lang="ru-RU" sz="1400" dirty="0"/>
            <a:t>: </a:t>
          </a:r>
          <a:r>
            <a:rPr lang="ru-RU" sz="1400" dirty="0" err="1"/>
            <a:t>дотримуватись</a:t>
          </a:r>
          <a:r>
            <a:rPr lang="ru-RU" sz="1400" dirty="0"/>
            <a:t> </a:t>
          </a:r>
          <a:r>
            <a:rPr lang="ru-RU" sz="1400" dirty="0" err="1"/>
            <a:t>податкового</a:t>
          </a:r>
          <a:r>
            <a:rPr lang="ru-RU" sz="1400" dirty="0"/>
            <a:t> </a:t>
          </a:r>
          <a:r>
            <a:rPr lang="ru-RU" sz="1400" dirty="0" err="1"/>
            <a:t>законодавства</a:t>
          </a:r>
          <a:r>
            <a:rPr lang="ru-RU" sz="1400" dirty="0"/>
            <a:t>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ухилятися</a:t>
          </a:r>
          <a:r>
            <a:rPr lang="ru-RU" sz="1400" dirty="0"/>
            <a:t> </a:t>
          </a:r>
          <a:r>
            <a:rPr lang="ru-RU" sz="1400" dirty="0" err="1"/>
            <a:t>від</a:t>
          </a:r>
          <a:r>
            <a:rPr lang="ru-RU" sz="1400" dirty="0"/>
            <a:t> </a:t>
          </a:r>
          <a:r>
            <a:rPr lang="ru-RU" sz="1400" dirty="0" err="1"/>
            <a:t>сплати</a:t>
          </a:r>
          <a:r>
            <a:rPr lang="ru-RU" sz="1400" dirty="0"/>
            <a:t> </a:t>
          </a:r>
          <a:r>
            <a:rPr lang="ru-RU" sz="1400" dirty="0" err="1"/>
            <a:t>податків</a:t>
          </a:r>
          <a:r>
            <a:rPr lang="ru-RU" sz="1400" dirty="0"/>
            <a:t>.</a:t>
          </a:r>
          <a:endParaRPr lang="en-US" sz="1400" dirty="0"/>
        </a:p>
      </dgm:t>
    </dgm:pt>
    <dgm:pt modelId="{1CAD1124-46A5-4184-8761-E876AE04437C}" type="parTrans" cxnId="{46A68B60-78A4-406D-BFA6-D4FA456DB44C}">
      <dgm:prSet/>
      <dgm:spPr/>
      <dgm:t>
        <a:bodyPr/>
        <a:lstStyle/>
        <a:p>
          <a:endParaRPr lang="en-US" sz="1400"/>
        </a:p>
      </dgm:t>
    </dgm:pt>
    <dgm:pt modelId="{EF777F9A-8B57-42A6-A86B-822F7E550157}" type="sibTrans" cxnId="{46A68B60-78A4-406D-BFA6-D4FA456DB44C}">
      <dgm:prSet/>
      <dgm:spPr/>
      <dgm:t>
        <a:bodyPr/>
        <a:lstStyle/>
        <a:p>
          <a:endParaRPr lang="en-US" sz="1400"/>
        </a:p>
      </dgm:t>
    </dgm:pt>
    <dgm:pt modelId="{344F09F7-F885-4D92-BAEB-BB1D213A592F}">
      <dgm:prSet custT="1"/>
      <dgm:spPr/>
      <dgm:t>
        <a:bodyPr/>
        <a:lstStyle/>
        <a:p>
          <a:pPr algn="just"/>
          <a:r>
            <a:rPr lang="ru-RU" sz="1400" dirty="0" err="1"/>
            <a:t>Податкові</a:t>
          </a:r>
          <a:r>
            <a:rPr lang="ru-RU" sz="1400" dirty="0"/>
            <a:t> </a:t>
          </a:r>
          <a:r>
            <a:rPr lang="ru-RU" sz="1400" dirty="0" err="1"/>
            <a:t>перевірки</a:t>
          </a:r>
          <a:r>
            <a:rPr lang="ru-RU" sz="1400" dirty="0"/>
            <a:t>: </a:t>
          </a:r>
          <a:r>
            <a:rPr lang="ru-RU" sz="1400" dirty="0" err="1"/>
            <a:t>податкові</a:t>
          </a:r>
          <a:r>
            <a:rPr lang="ru-RU" sz="1400" dirty="0"/>
            <a:t> </a:t>
          </a:r>
          <a:r>
            <a:rPr lang="ru-RU" sz="1400" dirty="0" err="1"/>
            <a:t>органи</a:t>
          </a:r>
          <a:r>
            <a:rPr lang="ru-RU" sz="1400" dirty="0"/>
            <a:t> </a:t>
          </a:r>
          <a:r>
            <a:rPr lang="ru-RU" sz="1400" dirty="0" err="1"/>
            <a:t>проводять</a:t>
          </a:r>
          <a:r>
            <a:rPr lang="ru-RU" sz="1400" dirty="0"/>
            <a:t> </a:t>
          </a:r>
          <a:r>
            <a:rPr lang="ru-RU" sz="1400" dirty="0" err="1"/>
            <a:t>перевірки</a:t>
          </a:r>
          <a:r>
            <a:rPr lang="ru-RU" sz="1400" dirty="0"/>
            <a:t> для </a:t>
          </a:r>
          <a:r>
            <a:rPr lang="ru-RU" sz="1400" dirty="0" err="1"/>
            <a:t>виявлення</a:t>
          </a:r>
          <a:r>
            <a:rPr lang="ru-RU" sz="1400" dirty="0"/>
            <a:t> </a:t>
          </a:r>
          <a:r>
            <a:rPr lang="ru-RU" sz="1400" dirty="0" err="1"/>
            <a:t>ухилення</a:t>
          </a:r>
          <a:r>
            <a:rPr lang="ru-RU" sz="1400" dirty="0"/>
            <a:t> </a:t>
          </a:r>
          <a:r>
            <a:rPr lang="ru-RU" sz="1400" dirty="0" err="1"/>
            <a:t>від</a:t>
          </a:r>
          <a:r>
            <a:rPr lang="ru-RU" sz="1400" dirty="0"/>
            <a:t> </a:t>
          </a:r>
          <a:r>
            <a:rPr lang="ru-RU" sz="1400" dirty="0" err="1"/>
            <a:t>сплати</a:t>
          </a:r>
          <a:r>
            <a:rPr lang="ru-RU" sz="1400" dirty="0"/>
            <a:t> </a:t>
          </a:r>
          <a:r>
            <a:rPr lang="ru-RU" sz="1400" dirty="0" err="1"/>
            <a:t>податків</a:t>
          </a:r>
          <a:r>
            <a:rPr lang="ru-RU" sz="1400" dirty="0"/>
            <a:t>.</a:t>
          </a:r>
          <a:endParaRPr lang="en-US" sz="1400" dirty="0"/>
        </a:p>
      </dgm:t>
    </dgm:pt>
    <dgm:pt modelId="{F17BECCC-96C0-4A5C-87D4-393488E2319D}" type="parTrans" cxnId="{FA6D1E39-D027-4597-8D9C-102CC8E3C4B0}">
      <dgm:prSet/>
      <dgm:spPr/>
      <dgm:t>
        <a:bodyPr/>
        <a:lstStyle/>
        <a:p>
          <a:endParaRPr lang="en-US" sz="1400"/>
        </a:p>
      </dgm:t>
    </dgm:pt>
    <dgm:pt modelId="{90C8F178-70EB-41CB-9C2C-DA7EAC34E033}" type="sibTrans" cxnId="{FA6D1E39-D027-4597-8D9C-102CC8E3C4B0}">
      <dgm:prSet/>
      <dgm:spPr/>
      <dgm:t>
        <a:bodyPr/>
        <a:lstStyle/>
        <a:p>
          <a:endParaRPr lang="en-US" sz="1400"/>
        </a:p>
      </dgm:t>
    </dgm:pt>
    <dgm:pt modelId="{2F6D51D8-125F-4B1D-8B95-A1D9A53AD193}">
      <dgm:prSet custT="1"/>
      <dgm:spPr/>
      <dgm:t>
        <a:bodyPr/>
        <a:lstStyle/>
        <a:p>
          <a:pPr algn="just"/>
          <a:r>
            <a:rPr lang="ru-RU" sz="1400"/>
            <a:t>Штрафи: якщо буде виявлено ухилення від сплати податків, платники податків мають покарання, включаючи штрафи та тюремне ув’язнення.</a:t>
          </a:r>
          <a:endParaRPr lang="en-US" sz="1400"/>
        </a:p>
      </dgm:t>
    </dgm:pt>
    <dgm:pt modelId="{D6136C4C-7FA0-453A-B6FB-0BAE50F32696}" type="parTrans" cxnId="{B2EBF328-8139-4D84-8ACF-F17A2909C78E}">
      <dgm:prSet/>
      <dgm:spPr/>
      <dgm:t>
        <a:bodyPr/>
        <a:lstStyle/>
        <a:p>
          <a:endParaRPr lang="en-US" sz="1400"/>
        </a:p>
      </dgm:t>
    </dgm:pt>
    <dgm:pt modelId="{34BEE336-A7BF-47CF-BD5D-AD0968CD9953}" type="sibTrans" cxnId="{B2EBF328-8139-4D84-8ACF-F17A2909C78E}">
      <dgm:prSet/>
      <dgm:spPr/>
      <dgm:t>
        <a:bodyPr/>
        <a:lstStyle/>
        <a:p>
          <a:endParaRPr lang="en-US" sz="1400"/>
        </a:p>
      </dgm:t>
    </dgm:pt>
    <dgm:pt modelId="{0210ECFC-F834-4200-9B19-6410F29C688B}">
      <dgm:prSet custT="1"/>
      <dgm:spPr/>
      <dgm:t>
        <a:bodyPr/>
        <a:lstStyle/>
        <a:p>
          <a:pPr algn="just"/>
          <a:r>
            <a:rPr lang="ru-RU" sz="1400" dirty="0" err="1"/>
            <a:t>Обмін</a:t>
          </a:r>
          <a:r>
            <a:rPr lang="ru-RU" sz="1400" dirty="0"/>
            <a:t> </a:t>
          </a:r>
          <a:r>
            <a:rPr lang="ru-RU" sz="1400" dirty="0" err="1"/>
            <a:t>інформацією</a:t>
          </a:r>
          <a:r>
            <a:rPr lang="ru-RU" sz="1400" dirty="0"/>
            <a:t>: </a:t>
          </a:r>
          <a:r>
            <a:rPr lang="ru-RU" sz="1400" dirty="0" err="1"/>
            <a:t>податкові</a:t>
          </a:r>
          <a:r>
            <a:rPr lang="ru-RU" sz="1400" dirty="0"/>
            <a:t> </a:t>
          </a:r>
          <a:r>
            <a:rPr lang="ru-RU" sz="1400" dirty="0" err="1"/>
            <a:t>органи</a:t>
          </a:r>
          <a:r>
            <a:rPr lang="ru-RU" sz="1400" dirty="0"/>
            <a:t> </a:t>
          </a:r>
          <a:r>
            <a:rPr lang="ru-RU" sz="1400" dirty="0" err="1"/>
            <a:t>можуть</a:t>
          </a:r>
          <a:r>
            <a:rPr lang="ru-RU" sz="1400" dirty="0"/>
            <a:t> </a:t>
          </a:r>
          <a:r>
            <a:rPr lang="ru-RU" sz="1400" dirty="0" err="1"/>
            <a:t>ділитися</a:t>
          </a:r>
          <a:r>
            <a:rPr lang="ru-RU" sz="1400" dirty="0"/>
            <a:t> </a:t>
          </a:r>
          <a:r>
            <a:rPr lang="ru-RU" sz="1400" dirty="0" err="1"/>
            <a:t>інформацією</a:t>
          </a:r>
          <a:r>
            <a:rPr lang="ru-RU" sz="1400" dirty="0"/>
            <a:t> з </a:t>
          </a:r>
          <a:r>
            <a:rPr lang="ru-RU" sz="1400" dirty="0" err="1"/>
            <a:t>правоохоронними</a:t>
          </a:r>
          <a:r>
            <a:rPr lang="ru-RU" sz="1400" dirty="0"/>
            <a:t> органами для </a:t>
          </a:r>
          <a:r>
            <a:rPr lang="ru-RU" sz="1400" dirty="0" err="1"/>
            <a:t>розслідування</a:t>
          </a:r>
          <a:r>
            <a:rPr lang="ru-RU" sz="1400" dirty="0"/>
            <a:t> та судового </a:t>
          </a:r>
          <a:r>
            <a:rPr lang="ru-RU" sz="1400" dirty="0" err="1"/>
            <a:t>переслідування</a:t>
          </a:r>
          <a:r>
            <a:rPr lang="ru-RU" sz="1400" dirty="0"/>
            <a:t> </a:t>
          </a:r>
          <a:r>
            <a:rPr lang="ru-RU" sz="1400" dirty="0" err="1"/>
            <a:t>випадків</a:t>
          </a:r>
          <a:r>
            <a:rPr lang="ru-RU" sz="1400" dirty="0"/>
            <a:t> </a:t>
          </a:r>
          <a:r>
            <a:rPr lang="ru-RU" sz="1400" dirty="0" err="1"/>
            <a:t>ухилення</a:t>
          </a:r>
          <a:r>
            <a:rPr lang="ru-RU" sz="1400" dirty="0"/>
            <a:t> </a:t>
          </a:r>
          <a:r>
            <a:rPr lang="ru-RU" sz="1400" dirty="0" err="1"/>
            <a:t>від</a:t>
          </a:r>
          <a:r>
            <a:rPr lang="ru-RU" sz="1400" dirty="0"/>
            <a:t> </a:t>
          </a:r>
          <a:r>
            <a:rPr lang="ru-RU" sz="1400" dirty="0" err="1"/>
            <a:t>сплати</a:t>
          </a:r>
          <a:r>
            <a:rPr lang="ru-RU" sz="1400" dirty="0"/>
            <a:t> </a:t>
          </a:r>
          <a:r>
            <a:rPr lang="ru-RU" sz="1400" dirty="0" err="1"/>
            <a:t>податків</a:t>
          </a:r>
          <a:r>
            <a:rPr lang="ru-RU" sz="1400" dirty="0"/>
            <a:t>. </a:t>
          </a:r>
          <a:endParaRPr lang="en-US" sz="1400" dirty="0"/>
        </a:p>
      </dgm:t>
    </dgm:pt>
    <dgm:pt modelId="{DD6105FA-DC8D-4265-ABD5-C17C3BE257C0}" type="parTrans" cxnId="{C935311B-1C48-40AE-99C1-1BA9DE325DA9}">
      <dgm:prSet/>
      <dgm:spPr/>
      <dgm:t>
        <a:bodyPr/>
        <a:lstStyle/>
        <a:p>
          <a:endParaRPr lang="en-US" sz="1400"/>
        </a:p>
      </dgm:t>
    </dgm:pt>
    <dgm:pt modelId="{06AF33F0-C24C-4B0A-ACA4-CD57B940B075}" type="sibTrans" cxnId="{C935311B-1C48-40AE-99C1-1BA9DE325DA9}">
      <dgm:prSet/>
      <dgm:spPr/>
      <dgm:t>
        <a:bodyPr/>
        <a:lstStyle/>
        <a:p>
          <a:endParaRPr lang="en-US" sz="1400"/>
        </a:p>
      </dgm:t>
    </dgm:pt>
    <dgm:pt modelId="{63C4A101-C5CB-4F0B-A761-DA9ECAE5DD0B}">
      <dgm:prSet custT="1"/>
      <dgm:spPr/>
      <dgm:t>
        <a:bodyPr/>
        <a:lstStyle/>
        <a:p>
          <a:pPr algn="just"/>
          <a:r>
            <a:rPr lang="ru-RU" sz="1400"/>
            <a:t>Соціальні мережі: платники податків взаємодіють один з одним через соціальні мережі, обмінюючись інформацією про стратегії та ризики ухилення від сплати податків.</a:t>
          </a:r>
          <a:endParaRPr lang="en-US" sz="1400"/>
        </a:p>
      </dgm:t>
    </dgm:pt>
    <dgm:pt modelId="{3483D41B-30FC-4D58-AEDA-FD7E5F488587}" type="parTrans" cxnId="{CAAB5EC3-FE08-4A57-A738-3676F058A619}">
      <dgm:prSet/>
      <dgm:spPr/>
      <dgm:t>
        <a:bodyPr/>
        <a:lstStyle/>
        <a:p>
          <a:endParaRPr lang="en-US" sz="1400"/>
        </a:p>
      </dgm:t>
    </dgm:pt>
    <dgm:pt modelId="{9A993C81-714B-40B7-AB1C-344303653D4C}" type="sibTrans" cxnId="{CAAB5EC3-FE08-4A57-A738-3676F058A619}">
      <dgm:prSet/>
      <dgm:spPr/>
      <dgm:t>
        <a:bodyPr/>
        <a:lstStyle/>
        <a:p>
          <a:endParaRPr lang="en-US" sz="1400"/>
        </a:p>
      </dgm:t>
    </dgm:pt>
    <dgm:pt modelId="{AB7C7353-1F6B-491F-960E-DDFD0E5CBDE2}" type="pres">
      <dgm:prSet presAssocID="{6C379C1A-29CC-4DA3-8DD9-BAD2DCD9DA8C}" presName="Name0" presStyleCnt="0">
        <dgm:presLayoutVars>
          <dgm:dir/>
          <dgm:resizeHandles val="exact"/>
        </dgm:presLayoutVars>
      </dgm:prSet>
      <dgm:spPr/>
    </dgm:pt>
    <dgm:pt modelId="{251D5124-0850-46AD-81F8-804D7D0AC023}" type="pres">
      <dgm:prSet presAssocID="{72D3A7B1-49D1-4CEC-9CAA-ED928ED23643}" presName="node" presStyleLbl="node1" presStyleIdx="0" presStyleCnt="2" custScaleY="150797">
        <dgm:presLayoutVars>
          <dgm:bulletEnabled val="1"/>
        </dgm:presLayoutVars>
      </dgm:prSet>
      <dgm:spPr/>
    </dgm:pt>
    <dgm:pt modelId="{37987A85-B511-4843-B625-EEED8E4EF198}" type="pres">
      <dgm:prSet presAssocID="{58686BFE-D714-48A3-8EFE-0EE306854B13}" presName="sibTrans" presStyleLbl="sibTrans1D1" presStyleIdx="0" presStyleCnt="1"/>
      <dgm:spPr/>
    </dgm:pt>
    <dgm:pt modelId="{98E38C15-DC4D-4BB1-8914-CB6C8480E9FB}" type="pres">
      <dgm:prSet presAssocID="{58686BFE-D714-48A3-8EFE-0EE306854B13}" presName="connectorText" presStyleLbl="sibTrans1D1" presStyleIdx="0" presStyleCnt="1"/>
      <dgm:spPr/>
    </dgm:pt>
    <dgm:pt modelId="{73217297-A85B-481D-9AC3-2015A48AB981}" type="pres">
      <dgm:prSet presAssocID="{A8DA6692-6A70-4B7A-9884-AC4B83B71D91}" presName="node" presStyleLbl="node1" presStyleIdx="1" presStyleCnt="2" custScaleY="153776">
        <dgm:presLayoutVars>
          <dgm:bulletEnabled val="1"/>
        </dgm:presLayoutVars>
      </dgm:prSet>
      <dgm:spPr/>
    </dgm:pt>
  </dgm:ptLst>
  <dgm:cxnLst>
    <dgm:cxn modelId="{D0C8160F-DB44-4E84-9B55-75BBA649491E}" type="presOf" srcId="{72D3A7B1-49D1-4CEC-9CAA-ED928ED23643}" destId="{251D5124-0850-46AD-81F8-804D7D0AC023}" srcOrd="0" destOrd="0" presId="urn:microsoft.com/office/officeart/2016/7/layout/RepeatingBendingProcessNew"/>
    <dgm:cxn modelId="{08FDE10F-D21B-4C47-81A9-E1DE5AEF2DA4}" srcId="{72D3A7B1-49D1-4CEC-9CAA-ED928ED23643}" destId="{38DCEA24-ADA5-4B43-8722-C7984251F998}" srcOrd="1" destOrd="0" parTransId="{37E0AF50-9816-4EC6-A33E-501A03F4E4A3}" sibTransId="{97CDCDE8-69F2-4B99-A9AD-DDE324EC3464}"/>
    <dgm:cxn modelId="{C44C8712-BE4E-4F39-821A-0FFC9EED9966}" type="presOf" srcId="{2F6D51D8-125F-4B1D-8B95-A1D9A53AD193}" destId="{73217297-A85B-481D-9AC3-2015A48AB981}" srcOrd="0" destOrd="3" presId="urn:microsoft.com/office/officeart/2016/7/layout/RepeatingBendingProcessNew"/>
    <dgm:cxn modelId="{2A785519-FB80-4CAE-9D26-C58ED9A4A17E}" type="presOf" srcId="{6C379C1A-29CC-4DA3-8DD9-BAD2DCD9DA8C}" destId="{AB7C7353-1F6B-491F-960E-DDFD0E5CBDE2}" srcOrd="0" destOrd="0" presId="urn:microsoft.com/office/officeart/2016/7/layout/RepeatingBendingProcessNew"/>
    <dgm:cxn modelId="{C935311B-1C48-40AE-99C1-1BA9DE325DA9}" srcId="{A8DA6692-6A70-4B7A-9884-AC4B83B71D91}" destId="{0210ECFC-F834-4200-9B19-6410F29C688B}" srcOrd="3" destOrd="0" parTransId="{DD6105FA-DC8D-4265-ABD5-C17C3BE257C0}" sibTransId="{06AF33F0-C24C-4B0A-ACA4-CD57B940B075}"/>
    <dgm:cxn modelId="{A1AC0125-DACE-4B1C-85D9-48AEFF21D3E9}" type="presOf" srcId="{0210ECFC-F834-4200-9B19-6410F29C688B}" destId="{73217297-A85B-481D-9AC3-2015A48AB981}" srcOrd="0" destOrd="4" presId="urn:microsoft.com/office/officeart/2016/7/layout/RepeatingBendingProcessNew"/>
    <dgm:cxn modelId="{B2EBF328-8139-4D84-8ACF-F17A2909C78E}" srcId="{A8DA6692-6A70-4B7A-9884-AC4B83B71D91}" destId="{2F6D51D8-125F-4B1D-8B95-A1D9A53AD193}" srcOrd="2" destOrd="0" parTransId="{D6136C4C-7FA0-453A-B6FB-0BAE50F32696}" sibTransId="{34BEE336-A7BF-47CF-BD5D-AD0968CD9953}"/>
    <dgm:cxn modelId="{87CD8429-F805-45D6-AB3F-F838A00168CE}" type="presOf" srcId="{58686BFE-D714-48A3-8EFE-0EE306854B13}" destId="{37987A85-B511-4843-B625-EEED8E4EF198}" srcOrd="0" destOrd="0" presId="urn:microsoft.com/office/officeart/2016/7/layout/RepeatingBendingProcessNew"/>
    <dgm:cxn modelId="{BEF9702D-9BF5-420C-A140-9E574D25FBAA}" type="presOf" srcId="{38DCEA24-ADA5-4B43-8722-C7984251F998}" destId="{251D5124-0850-46AD-81F8-804D7D0AC023}" srcOrd="0" destOrd="2" presId="urn:microsoft.com/office/officeart/2016/7/layout/RepeatingBendingProcessNew"/>
    <dgm:cxn modelId="{FA6D1E39-D027-4597-8D9C-102CC8E3C4B0}" srcId="{A8DA6692-6A70-4B7A-9884-AC4B83B71D91}" destId="{344F09F7-F885-4D92-BAEB-BB1D213A592F}" srcOrd="1" destOrd="0" parTransId="{F17BECCC-96C0-4A5C-87D4-393488E2319D}" sibTransId="{90C8F178-70EB-41CB-9C2C-DA7EAC34E033}"/>
    <dgm:cxn modelId="{7538CA3A-9703-4074-9664-333DF0C6DD78}" type="presOf" srcId="{58686BFE-D714-48A3-8EFE-0EE306854B13}" destId="{98E38C15-DC4D-4BB1-8914-CB6C8480E9FB}" srcOrd="1" destOrd="0" presId="urn:microsoft.com/office/officeart/2016/7/layout/RepeatingBendingProcessNew"/>
    <dgm:cxn modelId="{6725535C-36B2-44E1-B1CC-52B1454E8C14}" type="presOf" srcId="{63C4A101-C5CB-4F0B-A761-DA9ECAE5DD0B}" destId="{73217297-A85B-481D-9AC3-2015A48AB981}" srcOrd="0" destOrd="5" presId="urn:microsoft.com/office/officeart/2016/7/layout/RepeatingBendingProcessNew"/>
    <dgm:cxn modelId="{46A68B60-78A4-406D-BFA6-D4FA456DB44C}" srcId="{A8DA6692-6A70-4B7A-9884-AC4B83B71D91}" destId="{D9F426CC-D9E2-413D-96D6-DD182462F932}" srcOrd="0" destOrd="0" parTransId="{1CAD1124-46A5-4184-8761-E876AE04437C}" sibTransId="{EF777F9A-8B57-42A6-A86B-822F7E550157}"/>
    <dgm:cxn modelId="{C66A1683-1C37-4515-B63A-42D064E7E238}" srcId="{72D3A7B1-49D1-4CEC-9CAA-ED928ED23643}" destId="{6FDC15C2-A3CC-419C-AF57-5512262B792D}" srcOrd="2" destOrd="0" parTransId="{F7847C86-578D-423C-AA0F-AFF0A5388A8E}" sibTransId="{FA79A85A-1264-480D-BB95-F1CE4434A40E}"/>
    <dgm:cxn modelId="{358E7A86-2E31-4C67-9A98-652F5C41110A}" type="presOf" srcId="{6FDC15C2-A3CC-419C-AF57-5512262B792D}" destId="{251D5124-0850-46AD-81F8-804D7D0AC023}" srcOrd="0" destOrd="3" presId="urn:microsoft.com/office/officeart/2016/7/layout/RepeatingBendingProcessNew"/>
    <dgm:cxn modelId="{1526CF8C-39BE-41C1-97DC-8621F4FCCFB7}" type="presOf" srcId="{D9F426CC-D9E2-413D-96D6-DD182462F932}" destId="{73217297-A85B-481D-9AC3-2015A48AB981}" srcOrd="0" destOrd="1" presId="urn:microsoft.com/office/officeart/2016/7/layout/RepeatingBendingProcessNew"/>
    <dgm:cxn modelId="{416B0B9A-2E1B-4195-B7BD-D9E56A596230}" type="presOf" srcId="{344F09F7-F885-4D92-BAEB-BB1D213A592F}" destId="{73217297-A85B-481D-9AC3-2015A48AB981}" srcOrd="0" destOrd="2" presId="urn:microsoft.com/office/officeart/2016/7/layout/RepeatingBendingProcessNew"/>
    <dgm:cxn modelId="{A43DABA3-7D53-40ED-A47F-4E2AF51F7BB3}" srcId="{6C379C1A-29CC-4DA3-8DD9-BAD2DCD9DA8C}" destId="{A8DA6692-6A70-4B7A-9884-AC4B83B71D91}" srcOrd="1" destOrd="0" parTransId="{06C497FA-0031-4C28-B7C2-E143C17B9FFE}" sibTransId="{FAEABAC7-376C-44CF-8849-BDDEAEE5D4FB}"/>
    <dgm:cxn modelId="{CAAB5EC3-FE08-4A57-A738-3676F058A619}" srcId="{A8DA6692-6A70-4B7A-9884-AC4B83B71D91}" destId="{63C4A101-C5CB-4F0B-A761-DA9ECAE5DD0B}" srcOrd="4" destOrd="0" parTransId="{3483D41B-30FC-4D58-AEDA-FD7E5F488587}" sibTransId="{9A993C81-714B-40B7-AB1C-344303653D4C}"/>
    <dgm:cxn modelId="{B05629D3-600F-4FF5-B530-27F32C339719}" srcId="{72D3A7B1-49D1-4CEC-9CAA-ED928ED23643}" destId="{F8351C30-A87C-4644-9303-9EF406841504}" srcOrd="0" destOrd="0" parTransId="{0ED20798-D65A-489F-AAC8-FAD39D27EACD}" sibTransId="{6F082C95-890D-4C91-BC8F-4E7827734DC2}"/>
    <dgm:cxn modelId="{27E582E1-6F8A-4335-AE74-3AA28764A790}" type="presOf" srcId="{A8DA6692-6A70-4B7A-9884-AC4B83B71D91}" destId="{73217297-A85B-481D-9AC3-2015A48AB981}" srcOrd="0" destOrd="0" presId="urn:microsoft.com/office/officeart/2016/7/layout/RepeatingBendingProcessNew"/>
    <dgm:cxn modelId="{E8E5E2EC-EEF9-4142-82F6-84D6B73FA263}" type="presOf" srcId="{F8351C30-A87C-4644-9303-9EF406841504}" destId="{251D5124-0850-46AD-81F8-804D7D0AC023}" srcOrd="0" destOrd="1" presId="urn:microsoft.com/office/officeart/2016/7/layout/RepeatingBendingProcessNew"/>
    <dgm:cxn modelId="{609F5BF4-286A-46B6-A0C0-FD488910A5D3}" srcId="{6C379C1A-29CC-4DA3-8DD9-BAD2DCD9DA8C}" destId="{72D3A7B1-49D1-4CEC-9CAA-ED928ED23643}" srcOrd="0" destOrd="0" parTransId="{A3815B88-9109-460A-BC70-2B682672031D}" sibTransId="{58686BFE-D714-48A3-8EFE-0EE306854B13}"/>
    <dgm:cxn modelId="{C6E1A95E-900B-4225-9CD7-6FE8F3968210}" type="presParOf" srcId="{AB7C7353-1F6B-491F-960E-DDFD0E5CBDE2}" destId="{251D5124-0850-46AD-81F8-804D7D0AC023}" srcOrd="0" destOrd="0" presId="urn:microsoft.com/office/officeart/2016/7/layout/RepeatingBendingProcessNew"/>
    <dgm:cxn modelId="{BC4B5B1C-BE5B-4EA0-A844-6A583C5F5D41}" type="presParOf" srcId="{AB7C7353-1F6B-491F-960E-DDFD0E5CBDE2}" destId="{37987A85-B511-4843-B625-EEED8E4EF198}" srcOrd="1" destOrd="0" presId="urn:microsoft.com/office/officeart/2016/7/layout/RepeatingBendingProcessNew"/>
    <dgm:cxn modelId="{914410E6-1E6C-4A45-95C4-044160F6D080}" type="presParOf" srcId="{37987A85-B511-4843-B625-EEED8E4EF198}" destId="{98E38C15-DC4D-4BB1-8914-CB6C8480E9FB}" srcOrd="0" destOrd="0" presId="urn:microsoft.com/office/officeart/2016/7/layout/RepeatingBendingProcessNew"/>
    <dgm:cxn modelId="{979C0D0A-B6BD-4797-9FD2-623580A986E1}" type="presParOf" srcId="{AB7C7353-1F6B-491F-960E-DDFD0E5CBDE2}" destId="{73217297-A85B-481D-9AC3-2015A48AB981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15621E-B4BD-47BA-9F85-62D60617FE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3F7D5C-075D-4BA6-9BB8-869C308FFF8A}">
      <dgm:prSet/>
      <dgm:spPr/>
      <dgm:t>
        <a:bodyPr/>
        <a:lstStyle/>
        <a:p>
          <a:r>
            <a:rPr lang="ru-RU" b="1"/>
            <a:t>Якісні методи:</a:t>
          </a:r>
          <a:endParaRPr lang="en-US"/>
        </a:p>
      </dgm:t>
    </dgm:pt>
    <dgm:pt modelId="{5D96EB96-3160-4224-A898-26B580DC9075}" type="parTrans" cxnId="{9BA64214-0FCE-4D00-90BE-9366E35C433F}">
      <dgm:prSet/>
      <dgm:spPr/>
      <dgm:t>
        <a:bodyPr/>
        <a:lstStyle/>
        <a:p>
          <a:endParaRPr lang="en-US"/>
        </a:p>
      </dgm:t>
    </dgm:pt>
    <dgm:pt modelId="{4ECE4F59-9FF3-4CF9-B0F9-63830B094678}" type="sibTrans" cxnId="{9BA64214-0FCE-4D00-90BE-9366E35C433F}">
      <dgm:prSet/>
      <dgm:spPr/>
      <dgm:t>
        <a:bodyPr/>
        <a:lstStyle/>
        <a:p>
          <a:endParaRPr lang="en-US"/>
        </a:p>
      </dgm:t>
    </dgm:pt>
    <dgm:pt modelId="{87CA6C9F-26E9-41E5-B187-6839CA527FAE}">
      <dgm:prSet/>
      <dgm:spPr/>
      <dgm:t>
        <a:bodyPr/>
        <a:lstStyle/>
        <a:p>
          <a:pPr algn="l"/>
          <a:r>
            <a:rPr lang="ru-RU"/>
            <a:t>Експертні опитування: збір думок та думок експертів у сфері корупції та тіньової діяльності</a:t>
          </a:r>
          <a:endParaRPr lang="en-US"/>
        </a:p>
      </dgm:t>
    </dgm:pt>
    <dgm:pt modelId="{B1F8108B-D92D-4764-A3DE-15A7B3701083}" type="parTrans" cxnId="{4CAB4B37-313C-4A1F-B11F-753E25680C98}">
      <dgm:prSet/>
      <dgm:spPr/>
      <dgm:t>
        <a:bodyPr/>
        <a:lstStyle/>
        <a:p>
          <a:endParaRPr lang="en-US"/>
        </a:p>
      </dgm:t>
    </dgm:pt>
    <dgm:pt modelId="{EE6600BE-A4C8-43AC-8DB2-2E7E97308EF7}" type="sibTrans" cxnId="{4CAB4B37-313C-4A1F-B11F-753E25680C98}">
      <dgm:prSet/>
      <dgm:spPr/>
      <dgm:t>
        <a:bodyPr/>
        <a:lstStyle/>
        <a:p>
          <a:endParaRPr lang="en-US"/>
        </a:p>
      </dgm:t>
    </dgm:pt>
    <dgm:pt modelId="{CC3C25DC-3DCD-4881-A9B2-63884782D0DF}">
      <dgm:prSet/>
      <dgm:spPr/>
      <dgm:t>
        <a:bodyPr/>
        <a:lstStyle/>
        <a:p>
          <a:pPr algn="l"/>
          <a:r>
            <a:rPr lang="ru-RU"/>
            <a:t>Фокус-групи: проведення обговорень із групами осіб для збору якісних даних про сприйняття та поведінку, пов’язану з корупцією та тіньовою діяльністю</a:t>
          </a:r>
          <a:endParaRPr lang="en-US"/>
        </a:p>
      </dgm:t>
    </dgm:pt>
    <dgm:pt modelId="{6300E04C-846F-416C-8946-DC5C8DC211B9}" type="parTrans" cxnId="{F602888E-96DF-4803-A689-F157E74201FD}">
      <dgm:prSet/>
      <dgm:spPr/>
      <dgm:t>
        <a:bodyPr/>
        <a:lstStyle/>
        <a:p>
          <a:endParaRPr lang="en-US"/>
        </a:p>
      </dgm:t>
    </dgm:pt>
    <dgm:pt modelId="{4596CA8C-56FA-4BB0-B2E2-B4262110705B}" type="sibTrans" cxnId="{F602888E-96DF-4803-A689-F157E74201FD}">
      <dgm:prSet/>
      <dgm:spPr/>
      <dgm:t>
        <a:bodyPr/>
        <a:lstStyle/>
        <a:p>
          <a:endParaRPr lang="en-US"/>
        </a:p>
      </dgm:t>
    </dgm:pt>
    <dgm:pt modelId="{1FA70B3A-52C8-45C1-8E3A-6B13DEB2BC21}">
      <dgm:prSet/>
      <dgm:spPr/>
      <dgm:t>
        <a:bodyPr/>
        <a:lstStyle/>
        <a:p>
          <a:pPr algn="just"/>
          <a:r>
            <a:rPr lang="ru-RU" dirty="0" err="1"/>
            <a:t>Тематичні</a:t>
          </a:r>
          <a:r>
            <a:rPr lang="ru-RU" dirty="0"/>
            <a:t> </a:t>
          </a:r>
          <a:r>
            <a:rPr lang="ru-RU" dirty="0" err="1"/>
            <a:t>дослідження</a:t>
          </a:r>
          <a:r>
            <a:rPr lang="ru-RU" dirty="0"/>
            <a:t>: </a:t>
          </a:r>
          <a:r>
            <a:rPr lang="ru-RU" dirty="0" err="1"/>
            <a:t>аналіз</a:t>
          </a:r>
          <a:r>
            <a:rPr lang="ru-RU" dirty="0"/>
            <a:t> </a:t>
          </a:r>
          <a:r>
            <a:rPr lang="ru-RU" dirty="0" err="1"/>
            <a:t>конкретних</a:t>
          </a:r>
          <a:r>
            <a:rPr lang="ru-RU" dirty="0"/>
            <a:t> </a:t>
          </a:r>
          <a:r>
            <a:rPr lang="ru-RU" dirty="0" err="1"/>
            <a:t>випадків</a:t>
          </a:r>
          <a:r>
            <a:rPr lang="ru-RU" dirty="0"/>
            <a:t> </a:t>
          </a:r>
          <a:r>
            <a:rPr lang="ru-RU" dirty="0" err="1"/>
            <a:t>корупції</a:t>
          </a:r>
          <a:r>
            <a:rPr lang="ru-RU" dirty="0"/>
            <a:t> та </a:t>
          </a:r>
          <a:r>
            <a:rPr lang="ru-RU" dirty="0" err="1"/>
            <a:t>тіньової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 для </a:t>
          </a:r>
          <a:r>
            <a:rPr lang="ru-RU" dirty="0" err="1"/>
            <a:t>виявлення</a:t>
          </a:r>
          <a:r>
            <a:rPr lang="ru-RU" dirty="0"/>
            <a:t> </a:t>
          </a:r>
          <a:r>
            <a:rPr lang="ru-RU" dirty="0" err="1"/>
            <a:t>загальних</a:t>
          </a:r>
          <a:r>
            <a:rPr lang="ru-RU" dirty="0"/>
            <a:t> </a:t>
          </a:r>
          <a:r>
            <a:rPr lang="ru-RU" dirty="0" err="1"/>
            <a:t>закономірностей</a:t>
          </a:r>
          <a:r>
            <a:rPr lang="ru-RU" dirty="0"/>
            <a:t> і </a:t>
          </a:r>
          <a:r>
            <a:rPr lang="ru-RU" dirty="0" err="1"/>
            <a:t>факторів</a:t>
          </a:r>
          <a:r>
            <a:rPr lang="ru-RU" dirty="0"/>
            <a:t>, </a:t>
          </a:r>
          <a:r>
            <a:rPr lang="ru-RU" dirty="0" err="1"/>
            <a:t>що</a:t>
          </a:r>
          <a:r>
            <a:rPr lang="ru-RU" dirty="0"/>
            <a:t> лежать в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основі</a:t>
          </a:r>
          <a:endParaRPr lang="en-US" dirty="0"/>
        </a:p>
      </dgm:t>
    </dgm:pt>
    <dgm:pt modelId="{C148763E-7255-463A-B732-DEA50A8B7CEB}" type="parTrans" cxnId="{7E7722CF-29D4-4BE8-B9E1-11D8DC579638}">
      <dgm:prSet/>
      <dgm:spPr/>
      <dgm:t>
        <a:bodyPr/>
        <a:lstStyle/>
        <a:p>
          <a:endParaRPr lang="en-US"/>
        </a:p>
      </dgm:t>
    </dgm:pt>
    <dgm:pt modelId="{E6CF5047-CB24-4D05-8931-F86D206EE9CC}" type="sibTrans" cxnId="{7E7722CF-29D4-4BE8-B9E1-11D8DC579638}">
      <dgm:prSet/>
      <dgm:spPr/>
      <dgm:t>
        <a:bodyPr/>
        <a:lstStyle/>
        <a:p>
          <a:endParaRPr lang="en-US"/>
        </a:p>
      </dgm:t>
    </dgm:pt>
    <dgm:pt modelId="{86AE80D6-D6E0-4B9D-B9D4-BB32487298C7}">
      <dgm:prSet/>
      <dgm:spPr/>
      <dgm:t>
        <a:bodyPr/>
        <a:lstStyle/>
        <a:p>
          <a:pPr algn="l"/>
          <a:r>
            <a:rPr lang="ru-RU"/>
            <a:t>Аналіз вмісту: вивчення документів, повідомлень ЗМІ та інших текстових даних для вилучення інформації, пов’язаної з корупцією та тіньовою діяльністю</a:t>
          </a:r>
          <a:endParaRPr lang="en-US"/>
        </a:p>
      </dgm:t>
    </dgm:pt>
    <dgm:pt modelId="{5F96EC3D-92EE-4DD9-8DAB-E7B0E73D6D96}" type="parTrans" cxnId="{03AB48B7-73E7-4A88-B919-69B599D30460}">
      <dgm:prSet/>
      <dgm:spPr/>
      <dgm:t>
        <a:bodyPr/>
        <a:lstStyle/>
        <a:p>
          <a:endParaRPr lang="en-US"/>
        </a:p>
      </dgm:t>
    </dgm:pt>
    <dgm:pt modelId="{0AC4CBF2-2C42-4C99-91F4-CB3ED100C473}" type="sibTrans" cxnId="{03AB48B7-73E7-4A88-B919-69B599D30460}">
      <dgm:prSet/>
      <dgm:spPr/>
      <dgm:t>
        <a:bodyPr/>
        <a:lstStyle/>
        <a:p>
          <a:endParaRPr lang="en-US"/>
        </a:p>
      </dgm:t>
    </dgm:pt>
    <dgm:pt modelId="{508B2819-C53A-4E7C-A5AB-704853081125}">
      <dgm:prSet/>
      <dgm:spPr/>
      <dgm:t>
        <a:bodyPr/>
        <a:lstStyle/>
        <a:p>
          <a:r>
            <a:rPr lang="ru-RU" b="1"/>
            <a:t>Гібрідні методи:</a:t>
          </a:r>
          <a:endParaRPr lang="en-US"/>
        </a:p>
      </dgm:t>
    </dgm:pt>
    <dgm:pt modelId="{B3E465C9-3C7B-4941-BDE8-CAEE6B33A3AF}" type="parTrans" cxnId="{01A6CD30-C189-4956-91D4-0D47B7D01BB3}">
      <dgm:prSet/>
      <dgm:spPr/>
      <dgm:t>
        <a:bodyPr/>
        <a:lstStyle/>
        <a:p>
          <a:endParaRPr lang="en-US"/>
        </a:p>
      </dgm:t>
    </dgm:pt>
    <dgm:pt modelId="{2B78E991-B47D-4C6F-B44C-7A27C6824623}" type="sibTrans" cxnId="{01A6CD30-C189-4956-91D4-0D47B7D01BB3}">
      <dgm:prSet/>
      <dgm:spPr/>
      <dgm:t>
        <a:bodyPr/>
        <a:lstStyle/>
        <a:p>
          <a:endParaRPr lang="en-US"/>
        </a:p>
      </dgm:t>
    </dgm:pt>
    <dgm:pt modelId="{6119DAA5-F6D7-4FE8-9A38-3AAD95D8C60A}">
      <dgm:prSet/>
      <dgm:spPr/>
      <dgm:t>
        <a:bodyPr/>
        <a:lstStyle/>
        <a:p>
          <a:r>
            <a:rPr lang="ru-RU"/>
            <a:t>Змішані методи: поєднання кількісних і якісних методів для отримання більш повного розуміння явища</a:t>
          </a:r>
          <a:endParaRPr lang="en-US"/>
        </a:p>
      </dgm:t>
    </dgm:pt>
    <dgm:pt modelId="{8BFEDE4B-93C9-4D51-AED9-9260FB8FB8AC}" type="parTrans" cxnId="{C188F326-6743-45B7-8E99-479FCAFAE1D5}">
      <dgm:prSet/>
      <dgm:spPr/>
      <dgm:t>
        <a:bodyPr/>
        <a:lstStyle/>
        <a:p>
          <a:endParaRPr lang="en-US"/>
        </a:p>
      </dgm:t>
    </dgm:pt>
    <dgm:pt modelId="{C41362D3-71E5-4197-9D02-BCC30DCE5D26}" type="sibTrans" cxnId="{C188F326-6743-45B7-8E99-479FCAFAE1D5}">
      <dgm:prSet/>
      <dgm:spPr/>
      <dgm:t>
        <a:bodyPr/>
        <a:lstStyle/>
        <a:p>
          <a:endParaRPr lang="en-US"/>
        </a:p>
      </dgm:t>
    </dgm:pt>
    <dgm:pt modelId="{878B5CEA-4F33-489E-993F-C94E3B881A0B}">
      <dgm:prSet/>
      <dgm:spPr/>
      <dgm:t>
        <a:bodyPr/>
        <a:lstStyle/>
        <a:p>
          <a:r>
            <a:rPr lang="ru-RU"/>
            <a:t>Метод Delphi: структурована техніка для досягнення консенсусу від групи експертів щодо складних питань</a:t>
          </a:r>
          <a:endParaRPr lang="en-US"/>
        </a:p>
      </dgm:t>
    </dgm:pt>
    <dgm:pt modelId="{6932C708-D257-4D31-A74B-B318651A9BDD}" type="parTrans" cxnId="{1D649D78-1FEB-4A4F-A0DC-58EAA9359CE0}">
      <dgm:prSet/>
      <dgm:spPr/>
      <dgm:t>
        <a:bodyPr/>
        <a:lstStyle/>
        <a:p>
          <a:endParaRPr lang="en-US"/>
        </a:p>
      </dgm:t>
    </dgm:pt>
    <dgm:pt modelId="{1AAD44AD-E558-4841-B629-EE39335FA489}" type="sibTrans" cxnId="{1D649D78-1FEB-4A4F-A0DC-58EAA9359CE0}">
      <dgm:prSet/>
      <dgm:spPr/>
      <dgm:t>
        <a:bodyPr/>
        <a:lstStyle/>
        <a:p>
          <a:endParaRPr lang="en-US"/>
        </a:p>
      </dgm:t>
    </dgm:pt>
    <dgm:pt modelId="{B3703EA7-4353-4298-992E-7BF5638F3CF3}" type="pres">
      <dgm:prSet presAssocID="{1615621E-B4BD-47BA-9F85-62D60617FE07}" presName="linear" presStyleCnt="0">
        <dgm:presLayoutVars>
          <dgm:animLvl val="lvl"/>
          <dgm:resizeHandles val="exact"/>
        </dgm:presLayoutVars>
      </dgm:prSet>
      <dgm:spPr/>
    </dgm:pt>
    <dgm:pt modelId="{9B60E55B-6667-4C09-823F-4015ABDA9AAC}" type="pres">
      <dgm:prSet presAssocID="{963F7D5C-075D-4BA6-9BB8-869C308FFF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38E82F6-2FBD-45D2-BD16-EDE28D8C7694}" type="pres">
      <dgm:prSet presAssocID="{963F7D5C-075D-4BA6-9BB8-869C308FFF8A}" presName="childText" presStyleLbl="revTx" presStyleIdx="0" presStyleCnt="2">
        <dgm:presLayoutVars>
          <dgm:bulletEnabled val="1"/>
        </dgm:presLayoutVars>
      </dgm:prSet>
      <dgm:spPr/>
    </dgm:pt>
    <dgm:pt modelId="{2A707A04-9221-4A58-BCDD-389188F21AEF}" type="pres">
      <dgm:prSet presAssocID="{508B2819-C53A-4E7C-A5AB-70485308112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296662-22B5-48A3-B008-5D27674AAF77}" type="pres">
      <dgm:prSet presAssocID="{508B2819-C53A-4E7C-A5AB-70485308112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8FD3506-55B4-4BB0-A70F-38BD4DFA5D25}" type="presOf" srcId="{508B2819-C53A-4E7C-A5AB-704853081125}" destId="{2A707A04-9221-4A58-BCDD-389188F21AEF}" srcOrd="0" destOrd="0" presId="urn:microsoft.com/office/officeart/2005/8/layout/vList2"/>
    <dgm:cxn modelId="{9BA64214-0FCE-4D00-90BE-9366E35C433F}" srcId="{1615621E-B4BD-47BA-9F85-62D60617FE07}" destId="{963F7D5C-075D-4BA6-9BB8-869C308FFF8A}" srcOrd="0" destOrd="0" parTransId="{5D96EB96-3160-4224-A898-26B580DC9075}" sibTransId="{4ECE4F59-9FF3-4CF9-B0F9-63830B094678}"/>
    <dgm:cxn modelId="{C188F326-6743-45B7-8E99-479FCAFAE1D5}" srcId="{508B2819-C53A-4E7C-A5AB-704853081125}" destId="{6119DAA5-F6D7-4FE8-9A38-3AAD95D8C60A}" srcOrd="0" destOrd="0" parTransId="{8BFEDE4B-93C9-4D51-AED9-9260FB8FB8AC}" sibTransId="{C41362D3-71E5-4197-9D02-BCC30DCE5D26}"/>
    <dgm:cxn modelId="{01A6CD30-C189-4956-91D4-0D47B7D01BB3}" srcId="{1615621E-B4BD-47BA-9F85-62D60617FE07}" destId="{508B2819-C53A-4E7C-A5AB-704853081125}" srcOrd="1" destOrd="0" parTransId="{B3E465C9-3C7B-4941-BDE8-CAEE6B33A3AF}" sibTransId="{2B78E991-B47D-4C6F-B44C-7A27C6824623}"/>
    <dgm:cxn modelId="{4CAB4B37-313C-4A1F-B11F-753E25680C98}" srcId="{963F7D5C-075D-4BA6-9BB8-869C308FFF8A}" destId="{87CA6C9F-26E9-41E5-B187-6839CA527FAE}" srcOrd="0" destOrd="0" parTransId="{B1F8108B-D92D-4764-A3DE-15A7B3701083}" sibTransId="{EE6600BE-A4C8-43AC-8DB2-2E7E97308EF7}"/>
    <dgm:cxn modelId="{5C1F2B4E-FC01-4F9D-B1CE-F889137DA118}" type="presOf" srcId="{1FA70B3A-52C8-45C1-8E3A-6B13DEB2BC21}" destId="{038E82F6-2FBD-45D2-BD16-EDE28D8C7694}" srcOrd="0" destOrd="2" presId="urn:microsoft.com/office/officeart/2005/8/layout/vList2"/>
    <dgm:cxn modelId="{1D649D78-1FEB-4A4F-A0DC-58EAA9359CE0}" srcId="{508B2819-C53A-4E7C-A5AB-704853081125}" destId="{878B5CEA-4F33-489E-993F-C94E3B881A0B}" srcOrd="1" destOrd="0" parTransId="{6932C708-D257-4D31-A74B-B318651A9BDD}" sibTransId="{1AAD44AD-E558-4841-B629-EE39335FA489}"/>
    <dgm:cxn modelId="{A4BA4A7F-83B5-4F80-8640-581BA17DEE51}" type="presOf" srcId="{963F7D5C-075D-4BA6-9BB8-869C308FFF8A}" destId="{9B60E55B-6667-4C09-823F-4015ABDA9AAC}" srcOrd="0" destOrd="0" presId="urn:microsoft.com/office/officeart/2005/8/layout/vList2"/>
    <dgm:cxn modelId="{3DAB9A80-2A73-4F0C-872F-2FAE668CCE9C}" type="presOf" srcId="{87CA6C9F-26E9-41E5-B187-6839CA527FAE}" destId="{038E82F6-2FBD-45D2-BD16-EDE28D8C7694}" srcOrd="0" destOrd="0" presId="urn:microsoft.com/office/officeart/2005/8/layout/vList2"/>
    <dgm:cxn modelId="{E2FE2B87-10F9-45D0-92B3-F8C458914504}" type="presOf" srcId="{6119DAA5-F6D7-4FE8-9A38-3AAD95D8C60A}" destId="{6C296662-22B5-48A3-B008-5D27674AAF77}" srcOrd="0" destOrd="0" presId="urn:microsoft.com/office/officeart/2005/8/layout/vList2"/>
    <dgm:cxn modelId="{F602888E-96DF-4803-A689-F157E74201FD}" srcId="{963F7D5C-075D-4BA6-9BB8-869C308FFF8A}" destId="{CC3C25DC-3DCD-4881-A9B2-63884782D0DF}" srcOrd="1" destOrd="0" parTransId="{6300E04C-846F-416C-8946-DC5C8DC211B9}" sibTransId="{4596CA8C-56FA-4BB0-B2E2-B4262110705B}"/>
    <dgm:cxn modelId="{4C193B9C-5ECD-4FC5-BE65-186EC03A54A6}" type="presOf" srcId="{CC3C25DC-3DCD-4881-A9B2-63884782D0DF}" destId="{038E82F6-2FBD-45D2-BD16-EDE28D8C7694}" srcOrd="0" destOrd="1" presId="urn:microsoft.com/office/officeart/2005/8/layout/vList2"/>
    <dgm:cxn modelId="{046C359F-2501-46CE-877E-AC250F90E8ED}" type="presOf" srcId="{878B5CEA-4F33-489E-993F-C94E3B881A0B}" destId="{6C296662-22B5-48A3-B008-5D27674AAF77}" srcOrd="0" destOrd="1" presId="urn:microsoft.com/office/officeart/2005/8/layout/vList2"/>
    <dgm:cxn modelId="{03AB48B7-73E7-4A88-B919-69B599D30460}" srcId="{963F7D5C-075D-4BA6-9BB8-869C308FFF8A}" destId="{86AE80D6-D6E0-4B9D-B9D4-BB32487298C7}" srcOrd="3" destOrd="0" parTransId="{5F96EC3D-92EE-4DD9-8DAB-E7B0E73D6D96}" sibTransId="{0AC4CBF2-2C42-4C99-91F4-CB3ED100C473}"/>
    <dgm:cxn modelId="{EC8338BD-34CD-46D3-A749-60431D597A14}" type="presOf" srcId="{86AE80D6-D6E0-4B9D-B9D4-BB32487298C7}" destId="{038E82F6-2FBD-45D2-BD16-EDE28D8C7694}" srcOrd="0" destOrd="3" presId="urn:microsoft.com/office/officeart/2005/8/layout/vList2"/>
    <dgm:cxn modelId="{7E7722CF-29D4-4BE8-B9E1-11D8DC579638}" srcId="{963F7D5C-075D-4BA6-9BB8-869C308FFF8A}" destId="{1FA70B3A-52C8-45C1-8E3A-6B13DEB2BC21}" srcOrd="2" destOrd="0" parTransId="{C148763E-7255-463A-B732-DEA50A8B7CEB}" sibTransId="{E6CF5047-CB24-4D05-8931-F86D206EE9CC}"/>
    <dgm:cxn modelId="{AFAEBAD2-71FB-4F18-8C1A-FB2E00EAC875}" type="presOf" srcId="{1615621E-B4BD-47BA-9F85-62D60617FE07}" destId="{B3703EA7-4353-4298-992E-7BF5638F3CF3}" srcOrd="0" destOrd="0" presId="urn:microsoft.com/office/officeart/2005/8/layout/vList2"/>
    <dgm:cxn modelId="{21D6A9F3-D738-46B4-9D32-70667DF446B9}" type="presParOf" srcId="{B3703EA7-4353-4298-992E-7BF5638F3CF3}" destId="{9B60E55B-6667-4C09-823F-4015ABDA9AAC}" srcOrd="0" destOrd="0" presId="urn:microsoft.com/office/officeart/2005/8/layout/vList2"/>
    <dgm:cxn modelId="{14D55EA2-24D4-454E-9EAB-796ED21246BF}" type="presParOf" srcId="{B3703EA7-4353-4298-992E-7BF5638F3CF3}" destId="{038E82F6-2FBD-45D2-BD16-EDE28D8C7694}" srcOrd="1" destOrd="0" presId="urn:microsoft.com/office/officeart/2005/8/layout/vList2"/>
    <dgm:cxn modelId="{A485A94F-1050-4CC0-9F2A-D86627D79CB2}" type="presParOf" srcId="{B3703EA7-4353-4298-992E-7BF5638F3CF3}" destId="{2A707A04-9221-4A58-BCDD-389188F21AEF}" srcOrd="2" destOrd="0" presId="urn:microsoft.com/office/officeart/2005/8/layout/vList2"/>
    <dgm:cxn modelId="{EF558270-B4F4-4F9C-9DC5-8214A924D361}" type="presParOf" srcId="{B3703EA7-4353-4298-992E-7BF5638F3CF3}" destId="{6C296662-22B5-48A3-B008-5D27674AAF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953D28-3F5D-441C-9311-83E62FF3770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363F14-3708-4BBA-BD57-84BEBC0628A8}">
      <dgm:prSet/>
      <dgm:spPr/>
      <dgm:t>
        <a:bodyPr/>
        <a:lstStyle/>
        <a:p>
          <a:r>
            <a:rPr lang="uk-UA" b="1"/>
            <a:t>Обстеження роздрібної торгівлі</a:t>
          </a:r>
          <a:endParaRPr lang="en-US"/>
        </a:p>
      </dgm:t>
    </dgm:pt>
    <dgm:pt modelId="{9CCD4D78-B1BC-483A-829E-4082DED4D4DE}" type="parTrans" cxnId="{80DA52A3-022B-4619-B931-43347D76E41D}">
      <dgm:prSet/>
      <dgm:spPr/>
      <dgm:t>
        <a:bodyPr/>
        <a:lstStyle/>
        <a:p>
          <a:endParaRPr lang="en-US"/>
        </a:p>
      </dgm:t>
    </dgm:pt>
    <dgm:pt modelId="{FA8248BE-0DF8-4653-80C9-26E661206BB3}" type="sibTrans" cxnId="{80DA52A3-022B-4619-B931-43347D76E41D}">
      <dgm:prSet/>
      <dgm:spPr/>
      <dgm:t>
        <a:bodyPr/>
        <a:lstStyle/>
        <a:p>
          <a:endParaRPr lang="en-US"/>
        </a:p>
      </dgm:t>
    </dgm:pt>
    <dgm:pt modelId="{CDA10697-5354-43B1-B817-2D6D37235564}">
      <dgm:prSet/>
      <dgm:spPr/>
      <dgm:t>
        <a:bodyPr/>
        <a:lstStyle/>
        <a:p>
          <a:r>
            <a:rPr lang="uk-UA"/>
            <a:t>Щомісячні запитання щодо ділової активності, запасів товарів, замовлень у постачальників, передбачуваної економічної невизначеності, зайнятості, цін продажу.</a:t>
          </a:r>
          <a:endParaRPr lang="en-US"/>
        </a:p>
      </dgm:t>
    </dgm:pt>
    <dgm:pt modelId="{97BA1385-0755-4DFA-A1CE-5698A4EA7FAC}" type="parTrans" cxnId="{3A562A66-A8FD-421E-9231-4B07EB3AC6F7}">
      <dgm:prSet/>
      <dgm:spPr/>
      <dgm:t>
        <a:bodyPr/>
        <a:lstStyle/>
        <a:p>
          <a:endParaRPr lang="en-US"/>
        </a:p>
      </dgm:t>
    </dgm:pt>
    <dgm:pt modelId="{8447478B-CCE8-4813-BF61-30C1AB985C3A}" type="sibTrans" cxnId="{3A562A66-A8FD-421E-9231-4B07EB3AC6F7}">
      <dgm:prSet/>
      <dgm:spPr/>
      <dgm:t>
        <a:bodyPr/>
        <a:lstStyle/>
        <a:p>
          <a:endParaRPr lang="en-US"/>
        </a:p>
      </dgm:t>
    </dgm:pt>
    <dgm:pt modelId="{8DB90A7E-080D-4EA7-A676-F3C320DC9D55}">
      <dgm:prSet/>
      <dgm:spPr/>
      <dgm:t>
        <a:bodyPr/>
        <a:lstStyle/>
        <a:p>
          <a:r>
            <a:rPr lang="uk-UA" b="1"/>
            <a:t>Будівельне обстеження</a:t>
          </a:r>
          <a:endParaRPr lang="en-US"/>
        </a:p>
      </dgm:t>
    </dgm:pt>
    <dgm:pt modelId="{55962450-CC48-44CD-BD82-599964C42422}" type="parTrans" cxnId="{6EAA93EF-1E48-4169-B2F2-C27108EC07ED}">
      <dgm:prSet/>
      <dgm:spPr/>
      <dgm:t>
        <a:bodyPr/>
        <a:lstStyle/>
        <a:p>
          <a:endParaRPr lang="en-US"/>
        </a:p>
      </dgm:t>
    </dgm:pt>
    <dgm:pt modelId="{BDED16B9-492C-4F32-A67D-067A12D069E4}" type="sibTrans" cxnId="{6EAA93EF-1E48-4169-B2F2-C27108EC07ED}">
      <dgm:prSet/>
      <dgm:spPr/>
      <dgm:t>
        <a:bodyPr/>
        <a:lstStyle/>
        <a:p>
          <a:endParaRPr lang="en-US"/>
        </a:p>
      </dgm:t>
    </dgm:pt>
    <dgm:pt modelId="{5F9411EC-8365-4DBB-AE89-D113C1F7B3C9}">
      <dgm:prSet/>
      <dgm:spPr/>
      <dgm:t>
        <a:bodyPr/>
        <a:lstStyle/>
        <a:p>
          <a:r>
            <a:rPr lang="uk-UA"/>
            <a:t>Щомісячні запитання щодо будівельної діяльності та факторів, що її обмежують, книг замовлень, зайнятості, передбачуваної економічної невизначеності, стягуваних цін.</a:t>
          </a:r>
          <a:endParaRPr lang="en-US"/>
        </a:p>
      </dgm:t>
    </dgm:pt>
    <dgm:pt modelId="{A67956A7-DC3C-4603-AC8D-5773603FD2BE}" type="parTrans" cxnId="{50ABFA5C-2793-46AD-AE7A-2B334F2E456C}">
      <dgm:prSet/>
      <dgm:spPr/>
      <dgm:t>
        <a:bodyPr/>
        <a:lstStyle/>
        <a:p>
          <a:endParaRPr lang="en-US"/>
        </a:p>
      </dgm:t>
    </dgm:pt>
    <dgm:pt modelId="{CF3D70B4-AAE2-416E-902D-315B5BB1C0B9}" type="sibTrans" cxnId="{50ABFA5C-2793-46AD-AE7A-2B334F2E456C}">
      <dgm:prSet/>
      <dgm:spPr/>
      <dgm:t>
        <a:bodyPr/>
        <a:lstStyle/>
        <a:p>
          <a:endParaRPr lang="en-US"/>
        </a:p>
      </dgm:t>
    </dgm:pt>
    <dgm:pt modelId="{26689A03-2BA8-41F0-B46C-914E570056BE}">
      <dgm:prSet/>
      <dgm:spPr/>
      <dgm:t>
        <a:bodyPr/>
        <a:lstStyle/>
        <a:p>
          <a:r>
            <a:rPr lang="uk-UA"/>
            <a:t>Щоквартальні запитання щодо часу роботи, забезпечені поточним резервом.</a:t>
          </a:r>
          <a:endParaRPr lang="en-US"/>
        </a:p>
      </dgm:t>
    </dgm:pt>
    <dgm:pt modelId="{32D3B92C-4AEE-49F8-9F48-20E0B2AC7950}" type="parTrans" cxnId="{24869ABD-EE24-4E4B-8830-BEC905D283F5}">
      <dgm:prSet/>
      <dgm:spPr/>
      <dgm:t>
        <a:bodyPr/>
        <a:lstStyle/>
        <a:p>
          <a:endParaRPr lang="en-US"/>
        </a:p>
      </dgm:t>
    </dgm:pt>
    <dgm:pt modelId="{8C71C52F-E5BC-4149-82D9-4519248E7F19}" type="sibTrans" cxnId="{24869ABD-EE24-4E4B-8830-BEC905D283F5}">
      <dgm:prSet/>
      <dgm:spPr/>
      <dgm:t>
        <a:bodyPr/>
        <a:lstStyle/>
        <a:p>
          <a:endParaRPr lang="en-US"/>
        </a:p>
      </dgm:t>
    </dgm:pt>
    <dgm:pt modelId="{9BC9A5ED-2556-4E12-9C1D-6CA3B7D001DE}">
      <dgm:prSet/>
      <dgm:spPr/>
      <dgm:t>
        <a:bodyPr/>
        <a:lstStyle/>
        <a:p>
          <a:r>
            <a:rPr lang="uk-UA" b="1"/>
            <a:t>Опитування споживачів</a:t>
          </a:r>
          <a:endParaRPr lang="en-US"/>
        </a:p>
      </dgm:t>
    </dgm:pt>
    <dgm:pt modelId="{3EC81E5A-3A5A-4068-80E2-92A7532D5F49}" type="parTrans" cxnId="{0F896D02-E67A-4668-A4C8-82CBDD6CAADF}">
      <dgm:prSet/>
      <dgm:spPr/>
      <dgm:t>
        <a:bodyPr/>
        <a:lstStyle/>
        <a:p>
          <a:endParaRPr lang="en-US"/>
        </a:p>
      </dgm:t>
    </dgm:pt>
    <dgm:pt modelId="{CBEB2871-9CB6-4ED2-A582-64BFB3F9A335}" type="sibTrans" cxnId="{0F896D02-E67A-4668-A4C8-82CBDD6CAADF}">
      <dgm:prSet/>
      <dgm:spPr/>
      <dgm:t>
        <a:bodyPr/>
        <a:lstStyle/>
        <a:p>
          <a:endParaRPr lang="en-US"/>
        </a:p>
      </dgm:t>
    </dgm:pt>
    <dgm:pt modelId="{7E1E0822-E231-4620-BEB2-202F15C7689C}">
      <dgm:prSet/>
      <dgm:spPr/>
      <dgm:t>
        <a:bodyPr/>
        <a:lstStyle/>
        <a:p>
          <a:r>
            <a:rPr lang="uk-UA"/>
            <a:t>Щомісячні запитання про фінансову ситуацію, передбачувану економічну невизначеність, загальну економічну ситуацію, цінові тенденції, безробіття, основні покупки та заощадження.</a:t>
          </a:r>
          <a:endParaRPr lang="en-US"/>
        </a:p>
      </dgm:t>
    </dgm:pt>
    <dgm:pt modelId="{9DE68B03-D871-42B2-9A68-4200E79DB9C6}" type="parTrans" cxnId="{C9DADA0B-0EB8-4E7B-A243-30FD3CCD77B7}">
      <dgm:prSet/>
      <dgm:spPr/>
      <dgm:t>
        <a:bodyPr/>
        <a:lstStyle/>
        <a:p>
          <a:endParaRPr lang="en-US"/>
        </a:p>
      </dgm:t>
    </dgm:pt>
    <dgm:pt modelId="{099125A8-EE9E-40CA-888E-E81654E6F32D}" type="sibTrans" cxnId="{C9DADA0B-0EB8-4E7B-A243-30FD3CCD77B7}">
      <dgm:prSet/>
      <dgm:spPr/>
      <dgm:t>
        <a:bodyPr/>
        <a:lstStyle/>
        <a:p>
          <a:endParaRPr lang="en-US"/>
        </a:p>
      </dgm:t>
    </dgm:pt>
    <dgm:pt modelId="{73FCCE9B-F794-4540-AEAF-D7D45F6C56AA}">
      <dgm:prSet/>
      <dgm:spPr/>
      <dgm:t>
        <a:bodyPr/>
        <a:lstStyle/>
        <a:p>
          <a:r>
            <a:rPr lang="uk-UA"/>
            <a:t>Щоквартальні питання про намір придбати автомобіль, придбати або побудувати будинок, благоустрій житла.</a:t>
          </a:r>
          <a:endParaRPr lang="en-US"/>
        </a:p>
      </dgm:t>
    </dgm:pt>
    <dgm:pt modelId="{6A0ACD32-69A4-49CD-B514-C514F509F19A}" type="parTrans" cxnId="{F946CE13-2695-4AD9-8125-8EC8CA5565BB}">
      <dgm:prSet/>
      <dgm:spPr/>
      <dgm:t>
        <a:bodyPr/>
        <a:lstStyle/>
        <a:p>
          <a:endParaRPr lang="en-US"/>
        </a:p>
      </dgm:t>
    </dgm:pt>
    <dgm:pt modelId="{8A7E0408-6306-4A8C-99D5-DC374AEB6051}" type="sibTrans" cxnId="{F946CE13-2695-4AD9-8125-8EC8CA5565BB}">
      <dgm:prSet/>
      <dgm:spPr/>
      <dgm:t>
        <a:bodyPr/>
        <a:lstStyle/>
        <a:p>
          <a:endParaRPr lang="en-US"/>
        </a:p>
      </dgm:t>
    </dgm:pt>
    <dgm:pt modelId="{FA408114-F2E8-45B6-BA5F-FF493D8B3FC0}" type="pres">
      <dgm:prSet presAssocID="{79953D28-3F5D-441C-9311-83E62FF3770F}" presName="Name0" presStyleCnt="0">
        <dgm:presLayoutVars>
          <dgm:dir/>
          <dgm:resizeHandles val="exact"/>
        </dgm:presLayoutVars>
      </dgm:prSet>
      <dgm:spPr/>
    </dgm:pt>
    <dgm:pt modelId="{1235E9C0-B76C-44AD-A550-83192C6D934D}" type="pres">
      <dgm:prSet presAssocID="{D9363F14-3708-4BBA-BD57-84BEBC0628A8}" presName="node" presStyleLbl="node1" presStyleIdx="0" presStyleCnt="8">
        <dgm:presLayoutVars>
          <dgm:bulletEnabled val="1"/>
        </dgm:presLayoutVars>
      </dgm:prSet>
      <dgm:spPr/>
    </dgm:pt>
    <dgm:pt modelId="{F0A04C13-9911-4589-91B0-A3494861B143}" type="pres">
      <dgm:prSet presAssocID="{FA8248BE-0DF8-4653-80C9-26E661206BB3}" presName="sibTrans" presStyleLbl="sibTrans1D1" presStyleIdx="0" presStyleCnt="7"/>
      <dgm:spPr/>
    </dgm:pt>
    <dgm:pt modelId="{6C1C8D06-AECF-404A-BE52-B35AB8A9973D}" type="pres">
      <dgm:prSet presAssocID="{FA8248BE-0DF8-4653-80C9-26E661206BB3}" presName="connectorText" presStyleLbl="sibTrans1D1" presStyleIdx="0" presStyleCnt="7"/>
      <dgm:spPr/>
    </dgm:pt>
    <dgm:pt modelId="{2E2086C5-528D-4399-BB79-B4CAA5E80364}" type="pres">
      <dgm:prSet presAssocID="{CDA10697-5354-43B1-B817-2D6D37235564}" presName="node" presStyleLbl="node1" presStyleIdx="1" presStyleCnt="8">
        <dgm:presLayoutVars>
          <dgm:bulletEnabled val="1"/>
        </dgm:presLayoutVars>
      </dgm:prSet>
      <dgm:spPr/>
    </dgm:pt>
    <dgm:pt modelId="{A35CA53E-8229-4504-8EEB-0FD59C1D7534}" type="pres">
      <dgm:prSet presAssocID="{8447478B-CCE8-4813-BF61-30C1AB985C3A}" presName="sibTrans" presStyleLbl="sibTrans1D1" presStyleIdx="1" presStyleCnt="7"/>
      <dgm:spPr/>
    </dgm:pt>
    <dgm:pt modelId="{697B9E95-0F44-423B-9F7B-3D315742CF7F}" type="pres">
      <dgm:prSet presAssocID="{8447478B-CCE8-4813-BF61-30C1AB985C3A}" presName="connectorText" presStyleLbl="sibTrans1D1" presStyleIdx="1" presStyleCnt="7"/>
      <dgm:spPr/>
    </dgm:pt>
    <dgm:pt modelId="{837587F0-35C4-431D-BBF1-DA86C1A8194D}" type="pres">
      <dgm:prSet presAssocID="{8DB90A7E-080D-4EA7-A676-F3C320DC9D55}" presName="node" presStyleLbl="node1" presStyleIdx="2" presStyleCnt="8">
        <dgm:presLayoutVars>
          <dgm:bulletEnabled val="1"/>
        </dgm:presLayoutVars>
      </dgm:prSet>
      <dgm:spPr/>
    </dgm:pt>
    <dgm:pt modelId="{E2A61AB4-E091-429F-9283-69985B13C373}" type="pres">
      <dgm:prSet presAssocID="{BDED16B9-492C-4F32-A67D-067A12D069E4}" presName="sibTrans" presStyleLbl="sibTrans1D1" presStyleIdx="2" presStyleCnt="7"/>
      <dgm:spPr/>
    </dgm:pt>
    <dgm:pt modelId="{D247A641-8C11-4EEF-B8B2-F8D4AFFCC25C}" type="pres">
      <dgm:prSet presAssocID="{BDED16B9-492C-4F32-A67D-067A12D069E4}" presName="connectorText" presStyleLbl="sibTrans1D1" presStyleIdx="2" presStyleCnt="7"/>
      <dgm:spPr/>
    </dgm:pt>
    <dgm:pt modelId="{F5171D41-DCB1-45CC-8443-6B4968736F65}" type="pres">
      <dgm:prSet presAssocID="{5F9411EC-8365-4DBB-AE89-D113C1F7B3C9}" presName="node" presStyleLbl="node1" presStyleIdx="3" presStyleCnt="8">
        <dgm:presLayoutVars>
          <dgm:bulletEnabled val="1"/>
        </dgm:presLayoutVars>
      </dgm:prSet>
      <dgm:spPr/>
    </dgm:pt>
    <dgm:pt modelId="{F505A68D-6202-4EE9-B720-F94357DDF837}" type="pres">
      <dgm:prSet presAssocID="{CF3D70B4-AAE2-416E-902D-315B5BB1C0B9}" presName="sibTrans" presStyleLbl="sibTrans1D1" presStyleIdx="3" presStyleCnt="7"/>
      <dgm:spPr/>
    </dgm:pt>
    <dgm:pt modelId="{C551FC25-407A-47DE-A735-D059F44081E0}" type="pres">
      <dgm:prSet presAssocID="{CF3D70B4-AAE2-416E-902D-315B5BB1C0B9}" presName="connectorText" presStyleLbl="sibTrans1D1" presStyleIdx="3" presStyleCnt="7"/>
      <dgm:spPr/>
    </dgm:pt>
    <dgm:pt modelId="{9AFDF68E-E5D5-47C7-9EB0-7E98D42BD1E8}" type="pres">
      <dgm:prSet presAssocID="{26689A03-2BA8-41F0-B46C-914E570056BE}" presName="node" presStyleLbl="node1" presStyleIdx="4" presStyleCnt="8">
        <dgm:presLayoutVars>
          <dgm:bulletEnabled val="1"/>
        </dgm:presLayoutVars>
      </dgm:prSet>
      <dgm:spPr/>
    </dgm:pt>
    <dgm:pt modelId="{960FBD1F-34E0-4750-813E-89C67B310F4D}" type="pres">
      <dgm:prSet presAssocID="{8C71C52F-E5BC-4149-82D9-4519248E7F19}" presName="sibTrans" presStyleLbl="sibTrans1D1" presStyleIdx="4" presStyleCnt="7"/>
      <dgm:spPr/>
    </dgm:pt>
    <dgm:pt modelId="{2C164A81-07AA-4E21-8337-6CD74B7D113D}" type="pres">
      <dgm:prSet presAssocID="{8C71C52F-E5BC-4149-82D9-4519248E7F19}" presName="connectorText" presStyleLbl="sibTrans1D1" presStyleIdx="4" presStyleCnt="7"/>
      <dgm:spPr/>
    </dgm:pt>
    <dgm:pt modelId="{710705E6-B212-44B0-99FE-09602E85ED7D}" type="pres">
      <dgm:prSet presAssocID="{9BC9A5ED-2556-4E12-9C1D-6CA3B7D001DE}" presName="node" presStyleLbl="node1" presStyleIdx="5" presStyleCnt="8">
        <dgm:presLayoutVars>
          <dgm:bulletEnabled val="1"/>
        </dgm:presLayoutVars>
      </dgm:prSet>
      <dgm:spPr/>
    </dgm:pt>
    <dgm:pt modelId="{E2A30805-19B4-457A-B6B7-93342ED00A4D}" type="pres">
      <dgm:prSet presAssocID="{CBEB2871-9CB6-4ED2-A582-64BFB3F9A335}" presName="sibTrans" presStyleLbl="sibTrans1D1" presStyleIdx="5" presStyleCnt="7"/>
      <dgm:spPr/>
    </dgm:pt>
    <dgm:pt modelId="{03891FA6-CD90-42D0-A3FC-5500FCCA82C9}" type="pres">
      <dgm:prSet presAssocID="{CBEB2871-9CB6-4ED2-A582-64BFB3F9A335}" presName="connectorText" presStyleLbl="sibTrans1D1" presStyleIdx="5" presStyleCnt="7"/>
      <dgm:spPr/>
    </dgm:pt>
    <dgm:pt modelId="{9392CF64-8C69-4FBB-A88C-9FA11B03360B}" type="pres">
      <dgm:prSet presAssocID="{7E1E0822-E231-4620-BEB2-202F15C7689C}" presName="node" presStyleLbl="node1" presStyleIdx="6" presStyleCnt="8">
        <dgm:presLayoutVars>
          <dgm:bulletEnabled val="1"/>
        </dgm:presLayoutVars>
      </dgm:prSet>
      <dgm:spPr/>
    </dgm:pt>
    <dgm:pt modelId="{7022803B-E1F0-4AC2-9921-CFF78EBFD1EC}" type="pres">
      <dgm:prSet presAssocID="{099125A8-EE9E-40CA-888E-E81654E6F32D}" presName="sibTrans" presStyleLbl="sibTrans1D1" presStyleIdx="6" presStyleCnt="7"/>
      <dgm:spPr/>
    </dgm:pt>
    <dgm:pt modelId="{76EB89BF-59F9-4DE3-AF56-3CB0BC76AE08}" type="pres">
      <dgm:prSet presAssocID="{099125A8-EE9E-40CA-888E-E81654E6F32D}" presName="connectorText" presStyleLbl="sibTrans1D1" presStyleIdx="6" presStyleCnt="7"/>
      <dgm:spPr/>
    </dgm:pt>
    <dgm:pt modelId="{DDADDE28-9FE8-404A-8B46-71200418B2EB}" type="pres">
      <dgm:prSet presAssocID="{73FCCE9B-F794-4540-AEAF-D7D45F6C56AA}" presName="node" presStyleLbl="node1" presStyleIdx="7" presStyleCnt="8">
        <dgm:presLayoutVars>
          <dgm:bulletEnabled val="1"/>
        </dgm:presLayoutVars>
      </dgm:prSet>
      <dgm:spPr/>
    </dgm:pt>
  </dgm:ptLst>
  <dgm:cxnLst>
    <dgm:cxn modelId="{15A8BA00-7685-4C43-951D-F319CD5C66B0}" type="presOf" srcId="{CF3D70B4-AAE2-416E-902D-315B5BB1C0B9}" destId="{C551FC25-407A-47DE-A735-D059F44081E0}" srcOrd="1" destOrd="0" presId="urn:microsoft.com/office/officeart/2016/7/layout/RepeatingBendingProcessNew"/>
    <dgm:cxn modelId="{0F896D02-E67A-4668-A4C8-82CBDD6CAADF}" srcId="{79953D28-3F5D-441C-9311-83E62FF3770F}" destId="{9BC9A5ED-2556-4E12-9C1D-6CA3B7D001DE}" srcOrd="5" destOrd="0" parTransId="{3EC81E5A-3A5A-4068-80E2-92A7532D5F49}" sibTransId="{CBEB2871-9CB6-4ED2-A582-64BFB3F9A335}"/>
    <dgm:cxn modelId="{46242708-2440-43CD-A453-1082C0AC7696}" type="presOf" srcId="{8DB90A7E-080D-4EA7-A676-F3C320DC9D55}" destId="{837587F0-35C4-431D-BBF1-DA86C1A8194D}" srcOrd="0" destOrd="0" presId="urn:microsoft.com/office/officeart/2016/7/layout/RepeatingBendingProcessNew"/>
    <dgm:cxn modelId="{C9DADA0B-0EB8-4E7B-A243-30FD3CCD77B7}" srcId="{79953D28-3F5D-441C-9311-83E62FF3770F}" destId="{7E1E0822-E231-4620-BEB2-202F15C7689C}" srcOrd="6" destOrd="0" parTransId="{9DE68B03-D871-42B2-9A68-4200E79DB9C6}" sibTransId="{099125A8-EE9E-40CA-888E-E81654E6F32D}"/>
    <dgm:cxn modelId="{F28D0613-E783-4B0B-A4A6-D49965CB6F5C}" type="presOf" srcId="{7E1E0822-E231-4620-BEB2-202F15C7689C}" destId="{9392CF64-8C69-4FBB-A88C-9FA11B03360B}" srcOrd="0" destOrd="0" presId="urn:microsoft.com/office/officeart/2016/7/layout/RepeatingBendingProcessNew"/>
    <dgm:cxn modelId="{F946CE13-2695-4AD9-8125-8EC8CA5565BB}" srcId="{79953D28-3F5D-441C-9311-83E62FF3770F}" destId="{73FCCE9B-F794-4540-AEAF-D7D45F6C56AA}" srcOrd="7" destOrd="0" parTransId="{6A0ACD32-69A4-49CD-B514-C514F509F19A}" sibTransId="{8A7E0408-6306-4A8C-99D5-DC374AEB6051}"/>
    <dgm:cxn modelId="{BE79D519-C8CC-485F-B20D-4DAEE779B0C8}" type="presOf" srcId="{099125A8-EE9E-40CA-888E-E81654E6F32D}" destId="{76EB89BF-59F9-4DE3-AF56-3CB0BC76AE08}" srcOrd="1" destOrd="0" presId="urn:microsoft.com/office/officeart/2016/7/layout/RepeatingBendingProcessNew"/>
    <dgm:cxn modelId="{42855C1A-768D-4087-834F-55D8ACBAA73B}" type="presOf" srcId="{73FCCE9B-F794-4540-AEAF-D7D45F6C56AA}" destId="{DDADDE28-9FE8-404A-8B46-71200418B2EB}" srcOrd="0" destOrd="0" presId="urn:microsoft.com/office/officeart/2016/7/layout/RepeatingBendingProcessNew"/>
    <dgm:cxn modelId="{4F51CF1A-6D5E-4363-BA72-BC93140EF58F}" type="presOf" srcId="{8447478B-CCE8-4813-BF61-30C1AB985C3A}" destId="{697B9E95-0F44-423B-9F7B-3D315742CF7F}" srcOrd="1" destOrd="0" presId="urn:microsoft.com/office/officeart/2016/7/layout/RepeatingBendingProcessNew"/>
    <dgm:cxn modelId="{89F1051B-5A0B-43D9-9323-DAB563421B58}" type="presOf" srcId="{26689A03-2BA8-41F0-B46C-914E570056BE}" destId="{9AFDF68E-E5D5-47C7-9EB0-7E98D42BD1E8}" srcOrd="0" destOrd="0" presId="urn:microsoft.com/office/officeart/2016/7/layout/RepeatingBendingProcessNew"/>
    <dgm:cxn modelId="{D0C0BD38-DA7E-49E7-A93D-7CB816F45956}" type="presOf" srcId="{CDA10697-5354-43B1-B817-2D6D37235564}" destId="{2E2086C5-528D-4399-BB79-B4CAA5E80364}" srcOrd="0" destOrd="0" presId="urn:microsoft.com/office/officeart/2016/7/layout/RepeatingBendingProcessNew"/>
    <dgm:cxn modelId="{50ABFA5C-2793-46AD-AE7A-2B334F2E456C}" srcId="{79953D28-3F5D-441C-9311-83E62FF3770F}" destId="{5F9411EC-8365-4DBB-AE89-D113C1F7B3C9}" srcOrd="3" destOrd="0" parTransId="{A67956A7-DC3C-4603-AC8D-5773603FD2BE}" sibTransId="{CF3D70B4-AAE2-416E-902D-315B5BB1C0B9}"/>
    <dgm:cxn modelId="{16523F45-CB34-490C-8809-E2847420DA97}" type="presOf" srcId="{FA8248BE-0DF8-4653-80C9-26E661206BB3}" destId="{F0A04C13-9911-4589-91B0-A3494861B143}" srcOrd="0" destOrd="0" presId="urn:microsoft.com/office/officeart/2016/7/layout/RepeatingBendingProcessNew"/>
    <dgm:cxn modelId="{3A562A66-A8FD-421E-9231-4B07EB3AC6F7}" srcId="{79953D28-3F5D-441C-9311-83E62FF3770F}" destId="{CDA10697-5354-43B1-B817-2D6D37235564}" srcOrd="1" destOrd="0" parTransId="{97BA1385-0755-4DFA-A1CE-5698A4EA7FAC}" sibTransId="{8447478B-CCE8-4813-BF61-30C1AB985C3A}"/>
    <dgm:cxn modelId="{58BC8A68-C70C-4559-A9B4-3CC278875B80}" type="presOf" srcId="{CBEB2871-9CB6-4ED2-A582-64BFB3F9A335}" destId="{E2A30805-19B4-457A-B6B7-93342ED00A4D}" srcOrd="0" destOrd="0" presId="urn:microsoft.com/office/officeart/2016/7/layout/RepeatingBendingProcessNew"/>
    <dgm:cxn modelId="{8A7AFE4C-4AA3-4B28-9DF5-5DABDFE1DECA}" type="presOf" srcId="{8C71C52F-E5BC-4149-82D9-4519248E7F19}" destId="{960FBD1F-34E0-4750-813E-89C67B310F4D}" srcOrd="0" destOrd="0" presId="urn:microsoft.com/office/officeart/2016/7/layout/RepeatingBendingProcessNew"/>
    <dgm:cxn modelId="{640D3D4F-9CC4-49C1-9D07-DEB0CF6800DA}" type="presOf" srcId="{5F9411EC-8365-4DBB-AE89-D113C1F7B3C9}" destId="{F5171D41-DCB1-45CC-8443-6B4968736F65}" srcOrd="0" destOrd="0" presId="urn:microsoft.com/office/officeart/2016/7/layout/RepeatingBendingProcessNew"/>
    <dgm:cxn modelId="{9B414D73-1DF3-407D-B79D-FB27CDCC18F5}" type="presOf" srcId="{8C71C52F-E5BC-4149-82D9-4519248E7F19}" destId="{2C164A81-07AA-4E21-8337-6CD74B7D113D}" srcOrd="1" destOrd="0" presId="urn:microsoft.com/office/officeart/2016/7/layout/RepeatingBendingProcessNew"/>
    <dgm:cxn modelId="{2E8E0A54-D568-4F84-98D3-C39043676173}" type="presOf" srcId="{79953D28-3F5D-441C-9311-83E62FF3770F}" destId="{FA408114-F2E8-45B6-BA5F-FF493D8B3FC0}" srcOrd="0" destOrd="0" presId="urn:microsoft.com/office/officeart/2016/7/layout/RepeatingBendingProcessNew"/>
    <dgm:cxn modelId="{DEF93756-3FED-4E54-8DCC-703099BBE060}" type="presOf" srcId="{BDED16B9-492C-4F32-A67D-067A12D069E4}" destId="{D247A641-8C11-4EEF-B8B2-F8D4AFFCC25C}" srcOrd="1" destOrd="0" presId="urn:microsoft.com/office/officeart/2016/7/layout/RepeatingBendingProcessNew"/>
    <dgm:cxn modelId="{9C8B2683-1FFD-4475-80EC-03C7727E2ACA}" type="presOf" srcId="{099125A8-EE9E-40CA-888E-E81654E6F32D}" destId="{7022803B-E1F0-4AC2-9921-CFF78EBFD1EC}" srcOrd="0" destOrd="0" presId="urn:microsoft.com/office/officeart/2016/7/layout/RepeatingBendingProcessNew"/>
    <dgm:cxn modelId="{C9D36B91-BD74-4F28-8A11-13D4EC06D11B}" type="presOf" srcId="{9BC9A5ED-2556-4E12-9C1D-6CA3B7D001DE}" destId="{710705E6-B212-44B0-99FE-09602E85ED7D}" srcOrd="0" destOrd="0" presId="urn:microsoft.com/office/officeart/2016/7/layout/RepeatingBendingProcessNew"/>
    <dgm:cxn modelId="{AD8C7A97-1D9A-448D-8D3E-9008F769139C}" type="presOf" srcId="{CBEB2871-9CB6-4ED2-A582-64BFB3F9A335}" destId="{03891FA6-CD90-42D0-A3FC-5500FCCA82C9}" srcOrd="1" destOrd="0" presId="urn:microsoft.com/office/officeart/2016/7/layout/RepeatingBendingProcessNew"/>
    <dgm:cxn modelId="{80DA52A3-022B-4619-B931-43347D76E41D}" srcId="{79953D28-3F5D-441C-9311-83E62FF3770F}" destId="{D9363F14-3708-4BBA-BD57-84BEBC0628A8}" srcOrd="0" destOrd="0" parTransId="{9CCD4D78-B1BC-483A-829E-4082DED4D4DE}" sibTransId="{FA8248BE-0DF8-4653-80C9-26E661206BB3}"/>
    <dgm:cxn modelId="{A98FBCB8-791C-4DD2-A863-830C65E870D0}" type="presOf" srcId="{BDED16B9-492C-4F32-A67D-067A12D069E4}" destId="{E2A61AB4-E091-429F-9283-69985B13C373}" srcOrd="0" destOrd="0" presId="urn:microsoft.com/office/officeart/2016/7/layout/RepeatingBendingProcessNew"/>
    <dgm:cxn modelId="{3AFCEBBA-471D-4D41-88DA-998A23042575}" type="presOf" srcId="{8447478B-CCE8-4813-BF61-30C1AB985C3A}" destId="{A35CA53E-8229-4504-8EEB-0FD59C1D7534}" srcOrd="0" destOrd="0" presId="urn:microsoft.com/office/officeart/2016/7/layout/RepeatingBendingProcessNew"/>
    <dgm:cxn modelId="{24869ABD-EE24-4E4B-8830-BEC905D283F5}" srcId="{79953D28-3F5D-441C-9311-83E62FF3770F}" destId="{26689A03-2BA8-41F0-B46C-914E570056BE}" srcOrd="4" destOrd="0" parTransId="{32D3B92C-4AEE-49F8-9F48-20E0B2AC7950}" sibTransId="{8C71C52F-E5BC-4149-82D9-4519248E7F19}"/>
    <dgm:cxn modelId="{0F0D5BBE-8193-4818-8035-A33AEB3DB361}" type="presOf" srcId="{FA8248BE-0DF8-4653-80C9-26E661206BB3}" destId="{6C1C8D06-AECF-404A-BE52-B35AB8A9973D}" srcOrd="1" destOrd="0" presId="urn:microsoft.com/office/officeart/2016/7/layout/RepeatingBendingProcessNew"/>
    <dgm:cxn modelId="{8BAB3EC1-7378-4ECC-B3E3-365D36A35428}" type="presOf" srcId="{D9363F14-3708-4BBA-BD57-84BEBC0628A8}" destId="{1235E9C0-B76C-44AD-A550-83192C6D934D}" srcOrd="0" destOrd="0" presId="urn:microsoft.com/office/officeart/2016/7/layout/RepeatingBendingProcessNew"/>
    <dgm:cxn modelId="{6EAA93EF-1E48-4169-B2F2-C27108EC07ED}" srcId="{79953D28-3F5D-441C-9311-83E62FF3770F}" destId="{8DB90A7E-080D-4EA7-A676-F3C320DC9D55}" srcOrd="2" destOrd="0" parTransId="{55962450-CC48-44CD-BD82-599964C42422}" sibTransId="{BDED16B9-492C-4F32-A67D-067A12D069E4}"/>
    <dgm:cxn modelId="{920BC3F5-A0F5-41F7-AE39-B444033D8CF5}" type="presOf" srcId="{CF3D70B4-AAE2-416E-902D-315B5BB1C0B9}" destId="{F505A68D-6202-4EE9-B720-F94357DDF837}" srcOrd="0" destOrd="0" presId="urn:microsoft.com/office/officeart/2016/7/layout/RepeatingBendingProcessNew"/>
    <dgm:cxn modelId="{1297919F-EFDD-459C-B4C3-4055A87DCE5B}" type="presParOf" srcId="{FA408114-F2E8-45B6-BA5F-FF493D8B3FC0}" destId="{1235E9C0-B76C-44AD-A550-83192C6D934D}" srcOrd="0" destOrd="0" presId="urn:microsoft.com/office/officeart/2016/7/layout/RepeatingBendingProcessNew"/>
    <dgm:cxn modelId="{08F57520-84D4-4085-96BA-7D4B185E4AE6}" type="presParOf" srcId="{FA408114-F2E8-45B6-BA5F-FF493D8B3FC0}" destId="{F0A04C13-9911-4589-91B0-A3494861B143}" srcOrd="1" destOrd="0" presId="urn:microsoft.com/office/officeart/2016/7/layout/RepeatingBendingProcessNew"/>
    <dgm:cxn modelId="{A25711D3-7E73-47E1-B9E9-094AB6A05166}" type="presParOf" srcId="{F0A04C13-9911-4589-91B0-A3494861B143}" destId="{6C1C8D06-AECF-404A-BE52-B35AB8A9973D}" srcOrd="0" destOrd="0" presId="urn:microsoft.com/office/officeart/2016/7/layout/RepeatingBendingProcessNew"/>
    <dgm:cxn modelId="{87163176-8D58-4840-A72A-7318C5B90292}" type="presParOf" srcId="{FA408114-F2E8-45B6-BA5F-FF493D8B3FC0}" destId="{2E2086C5-528D-4399-BB79-B4CAA5E80364}" srcOrd="2" destOrd="0" presId="urn:microsoft.com/office/officeart/2016/7/layout/RepeatingBendingProcessNew"/>
    <dgm:cxn modelId="{53A52EE0-99A5-42F1-873A-1347718E036F}" type="presParOf" srcId="{FA408114-F2E8-45B6-BA5F-FF493D8B3FC0}" destId="{A35CA53E-8229-4504-8EEB-0FD59C1D7534}" srcOrd="3" destOrd="0" presId="urn:microsoft.com/office/officeart/2016/7/layout/RepeatingBendingProcessNew"/>
    <dgm:cxn modelId="{3783CC88-0A53-4824-B8D8-EE55323479B0}" type="presParOf" srcId="{A35CA53E-8229-4504-8EEB-0FD59C1D7534}" destId="{697B9E95-0F44-423B-9F7B-3D315742CF7F}" srcOrd="0" destOrd="0" presId="urn:microsoft.com/office/officeart/2016/7/layout/RepeatingBendingProcessNew"/>
    <dgm:cxn modelId="{346F1B33-30D4-4AA0-9324-332186988756}" type="presParOf" srcId="{FA408114-F2E8-45B6-BA5F-FF493D8B3FC0}" destId="{837587F0-35C4-431D-BBF1-DA86C1A8194D}" srcOrd="4" destOrd="0" presId="urn:microsoft.com/office/officeart/2016/7/layout/RepeatingBendingProcessNew"/>
    <dgm:cxn modelId="{C3F27737-CEEB-4713-958D-1CC476632AA3}" type="presParOf" srcId="{FA408114-F2E8-45B6-BA5F-FF493D8B3FC0}" destId="{E2A61AB4-E091-429F-9283-69985B13C373}" srcOrd="5" destOrd="0" presId="urn:microsoft.com/office/officeart/2016/7/layout/RepeatingBendingProcessNew"/>
    <dgm:cxn modelId="{77DDA706-F959-4BD9-88D2-E01A26424A53}" type="presParOf" srcId="{E2A61AB4-E091-429F-9283-69985B13C373}" destId="{D247A641-8C11-4EEF-B8B2-F8D4AFFCC25C}" srcOrd="0" destOrd="0" presId="urn:microsoft.com/office/officeart/2016/7/layout/RepeatingBendingProcessNew"/>
    <dgm:cxn modelId="{6E66CF86-7F2D-48B1-B348-B6652978629C}" type="presParOf" srcId="{FA408114-F2E8-45B6-BA5F-FF493D8B3FC0}" destId="{F5171D41-DCB1-45CC-8443-6B4968736F65}" srcOrd="6" destOrd="0" presId="urn:microsoft.com/office/officeart/2016/7/layout/RepeatingBendingProcessNew"/>
    <dgm:cxn modelId="{60CE97DB-8580-4924-B025-402D2CD35A58}" type="presParOf" srcId="{FA408114-F2E8-45B6-BA5F-FF493D8B3FC0}" destId="{F505A68D-6202-4EE9-B720-F94357DDF837}" srcOrd="7" destOrd="0" presId="urn:microsoft.com/office/officeart/2016/7/layout/RepeatingBendingProcessNew"/>
    <dgm:cxn modelId="{CA63EC49-719B-4CE6-8AB7-D70245F7B3BF}" type="presParOf" srcId="{F505A68D-6202-4EE9-B720-F94357DDF837}" destId="{C551FC25-407A-47DE-A735-D059F44081E0}" srcOrd="0" destOrd="0" presId="urn:microsoft.com/office/officeart/2016/7/layout/RepeatingBendingProcessNew"/>
    <dgm:cxn modelId="{6F678293-F9C6-4BD5-9E95-B7FE02DE2647}" type="presParOf" srcId="{FA408114-F2E8-45B6-BA5F-FF493D8B3FC0}" destId="{9AFDF68E-E5D5-47C7-9EB0-7E98D42BD1E8}" srcOrd="8" destOrd="0" presId="urn:microsoft.com/office/officeart/2016/7/layout/RepeatingBendingProcessNew"/>
    <dgm:cxn modelId="{5F66391B-C3B1-4B13-B9F5-049E6B90C545}" type="presParOf" srcId="{FA408114-F2E8-45B6-BA5F-FF493D8B3FC0}" destId="{960FBD1F-34E0-4750-813E-89C67B310F4D}" srcOrd="9" destOrd="0" presId="urn:microsoft.com/office/officeart/2016/7/layout/RepeatingBendingProcessNew"/>
    <dgm:cxn modelId="{A8043EFF-10E2-420D-9511-CCD765346AE5}" type="presParOf" srcId="{960FBD1F-34E0-4750-813E-89C67B310F4D}" destId="{2C164A81-07AA-4E21-8337-6CD74B7D113D}" srcOrd="0" destOrd="0" presId="urn:microsoft.com/office/officeart/2016/7/layout/RepeatingBendingProcessNew"/>
    <dgm:cxn modelId="{001725DD-910E-485E-8A5C-A6E458EB4FA6}" type="presParOf" srcId="{FA408114-F2E8-45B6-BA5F-FF493D8B3FC0}" destId="{710705E6-B212-44B0-99FE-09602E85ED7D}" srcOrd="10" destOrd="0" presId="urn:microsoft.com/office/officeart/2016/7/layout/RepeatingBendingProcessNew"/>
    <dgm:cxn modelId="{56070A63-7F06-4702-BE14-617E4EC8872E}" type="presParOf" srcId="{FA408114-F2E8-45B6-BA5F-FF493D8B3FC0}" destId="{E2A30805-19B4-457A-B6B7-93342ED00A4D}" srcOrd="11" destOrd="0" presId="urn:microsoft.com/office/officeart/2016/7/layout/RepeatingBendingProcessNew"/>
    <dgm:cxn modelId="{50C2E048-226D-48E7-811F-81482C1C858A}" type="presParOf" srcId="{E2A30805-19B4-457A-B6B7-93342ED00A4D}" destId="{03891FA6-CD90-42D0-A3FC-5500FCCA82C9}" srcOrd="0" destOrd="0" presId="urn:microsoft.com/office/officeart/2016/7/layout/RepeatingBendingProcessNew"/>
    <dgm:cxn modelId="{F026F3F9-73A5-405E-9341-102D03AB3650}" type="presParOf" srcId="{FA408114-F2E8-45B6-BA5F-FF493D8B3FC0}" destId="{9392CF64-8C69-4FBB-A88C-9FA11B03360B}" srcOrd="12" destOrd="0" presId="urn:microsoft.com/office/officeart/2016/7/layout/RepeatingBendingProcessNew"/>
    <dgm:cxn modelId="{3DD655E6-713B-4D92-9B39-44100519B219}" type="presParOf" srcId="{FA408114-F2E8-45B6-BA5F-FF493D8B3FC0}" destId="{7022803B-E1F0-4AC2-9921-CFF78EBFD1EC}" srcOrd="13" destOrd="0" presId="urn:microsoft.com/office/officeart/2016/7/layout/RepeatingBendingProcessNew"/>
    <dgm:cxn modelId="{A699AE7B-A3A9-4165-BFDA-C9C3D3433340}" type="presParOf" srcId="{7022803B-E1F0-4AC2-9921-CFF78EBFD1EC}" destId="{76EB89BF-59F9-4DE3-AF56-3CB0BC76AE08}" srcOrd="0" destOrd="0" presId="urn:microsoft.com/office/officeart/2016/7/layout/RepeatingBendingProcessNew"/>
    <dgm:cxn modelId="{F185B7F6-5C40-499E-B427-02CF0023120A}" type="presParOf" srcId="{FA408114-F2E8-45B6-BA5F-FF493D8B3FC0}" destId="{DDADDE28-9FE8-404A-8B46-71200418B2EB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2BAE6-6E5F-43A2-9AB1-13761EF4742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ABD58-0B82-4681-B37B-4A529953C77A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Концептуальні аспекти тіньової економіки</a:t>
          </a:r>
          <a:endParaRPr lang="en-US" sz="3000" kern="1200"/>
        </a:p>
      </dsp:txBody>
      <dsp:txXfrm>
        <a:off x="0" y="0"/>
        <a:ext cx="10515600" cy="1087834"/>
      </dsp:txXfrm>
    </dsp:sp>
    <dsp:sp modelId="{5C9EC9D3-F6E7-43FF-8259-0A8CCD8EC5CF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3A743-3CCE-448A-8756-24058589B2B4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Методи прогнозування чинників корупції та тіньової діяльності</a:t>
          </a:r>
          <a:endParaRPr lang="en-US" sz="3000" kern="1200"/>
        </a:p>
      </dsp:txBody>
      <dsp:txXfrm>
        <a:off x="0" y="1087834"/>
        <a:ext cx="10515600" cy="1087834"/>
      </dsp:txXfrm>
    </dsp:sp>
    <dsp:sp modelId="{22E3745F-306C-4FF1-86ED-75FF28C7C75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F1338-9079-4101-97FF-4A01A12BFC64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 err="1"/>
            <a:t>Огляд</a:t>
          </a:r>
          <a:r>
            <a:rPr lang="ru-RU" sz="3000" kern="1200" dirty="0"/>
            <a:t> </a:t>
          </a:r>
          <a:r>
            <a:rPr lang="ru-RU" sz="3000" kern="1200" dirty="0" err="1"/>
            <a:t>бази</a:t>
          </a:r>
          <a:r>
            <a:rPr lang="ru-RU" sz="3000" kern="1200" dirty="0"/>
            <a:t> </a:t>
          </a:r>
          <a:r>
            <a:rPr lang="ru-RU" sz="3000" kern="1200" dirty="0" err="1"/>
            <a:t>даних</a:t>
          </a:r>
          <a:r>
            <a:rPr lang="ru-RU" sz="3000" kern="1200" dirty="0"/>
            <a:t> </a:t>
          </a:r>
          <a:r>
            <a:rPr lang="ru-RU" sz="3000" kern="1200" dirty="0" err="1"/>
            <a:t>опитування</a:t>
          </a:r>
          <a:r>
            <a:rPr lang="ru-RU" sz="3000" kern="1200" dirty="0"/>
            <a:t> </a:t>
          </a:r>
          <a:r>
            <a:rPr lang="ru-RU" sz="3000" kern="1200" dirty="0" err="1"/>
            <a:t>бізнесу</a:t>
          </a:r>
          <a:r>
            <a:rPr lang="ru-RU" sz="3000" kern="1200" dirty="0"/>
            <a:t> та </a:t>
          </a:r>
          <a:r>
            <a:rPr lang="ru-RU" sz="3000" kern="1200" dirty="0" err="1"/>
            <a:t>споживачів</a:t>
          </a:r>
          <a:endParaRPr lang="en-US" sz="3000" kern="1200" dirty="0"/>
        </a:p>
      </dsp:txBody>
      <dsp:txXfrm>
        <a:off x="0" y="2175669"/>
        <a:ext cx="10515600" cy="1087834"/>
      </dsp:txXfrm>
    </dsp:sp>
    <dsp:sp modelId="{F61E7BEE-F579-4AC0-B1B9-8B66682179BF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86C04-E3FA-4AF7-BBA9-E88ABF014C41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Розробка прогнозу для індикатара ділового клімату</a:t>
          </a:r>
          <a:endParaRPr lang="en-US" sz="3000" kern="1200"/>
        </a:p>
      </dsp:txBody>
      <dsp:txXfrm>
        <a:off x="0" y="3263503"/>
        <a:ext cx="10515600" cy="10878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00D42-4421-414F-964B-44D7A4EDBED8}">
      <dsp:nvSpPr>
        <dsp:cNvPr id="0" name=""/>
        <dsp:cNvSpPr/>
      </dsp:nvSpPr>
      <dsp:spPr>
        <a:xfrm>
          <a:off x="7049" y="147127"/>
          <a:ext cx="3288136" cy="549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Індикатор</a:t>
          </a:r>
          <a:r>
            <a:rPr lang="ru-RU" sz="1400" kern="1200" dirty="0"/>
            <a:t> </a:t>
          </a:r>
          <a:r>
            <a:rPr lang="ru-RU" sz="1400" kern="1200" dirty="0" err="1"/>
            <a:t>промисловості</a:t>
          </a:r>
          <a:r>
            <a:rPr lang="ru-RU" sz="1400" kern="1200" dirty="0"/>
            <a:t>/</a:t>
          </a:r>
          <a:r>
            <a:rPr lang="ru-RU" sz="1400" kern="1200" dirty="0" err="1"/>
            <a:t>ділового</a:t>
          </a:r>
          <a:r>
            <a:rPr lang="ru-RU" sz="1400" kern="1200" dirty="0"/>
            <a:t> </a:t>
          </a:r>
          <a:r>
            <a:rPr lang="ru-RU" sz="1400" kern="1200" dirty="0" err="1"/>
            <a:t>клімату</a:t>
          </a:r>
          <a:r>
            <a:rPr lang="ru-RU" sz="1400" kern="1200" dirty="0"/>
            <a:t> </a:t>
          </a:r>
          <a:r>
            <a:rPr lang="en-GB" sz="1400" kern="1200" dirty="0"/>
            <a:t>BCI</a:t>
          </a:r>
          <a:r>
            <a:rPr lang="ru-RU" sz="1400" kern="1200" dirty="0"/>
            <a:t> </a:t>
          </a:r>
          <a:r>
            <a:rPr lang="ru-RU" sz="1400" kern="1200" dirty="0" err="1"/>
            <a:t>розраховується</a:t>
          </a:r>
          <a:r>
            <a:rPr lang="ru-RU" sz="1400" kern="1200" dirty="0"/>
            <a:t> на </a:t>
          </a:r>
          <a:r>
            <a:rPr lang="ru-RU" sz="1400" kern="1200" dirty="0" err="1"/>
            <a:t>основі</a:t>
          </a:r>
          <a:r>
            <a:rPr lang="ru-RU" sz="1400" kern="1200" dirty="0"/>
            <a:t> п</a:t>
          </a:r>
          <a:r>
            <a:rPr lang="en-GB" sz="1400" kern="1200" dirty="0"/>
            <a:t>’</a:t>
          </a:r>
          <a:r>
            <a:rPr lang="ru-RU" sz="1400" kern="1200" dirty="0"/>
            <a:t>яти </a:t>
          </a:r>
          <a:r>
            <a:rPr lang="ru-RU" sz="1400" kern="1200" dirty="0" err="1"/>
            <a:t>субіндикаторів</a:t>
          </a:r>
          <a:r>
            <a:rPr lang="ru-RU" sz="1400" kern="1200" dirty="0"/>
            <a:t>: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</a:t>
          </a:r>
          <a:r>
            <a:rPr lang="ru-RU" sz="1400" kern="1200" dirty="0"/>
            <a:t>1 – </a:t>
          </a:r>
          <a:r>
            <a:rPr lang="ru-RU" sz="1400" kern="1200" dirty="0" err="1"/>
            <a:t>тенденції</a:t>
          </a:r>
          <a:r>
            <a:rPr lang="ru-RU" sz="1400" kern="1200" dirty="0"/>
            <a:t> </a:t>
          </a:r>
          <a:r>
            <a:rPr lang="ru-RU" sz="1400" kern="1200" dirty="0" err="1"/>
            <a:t>виробництва</a:t>
          </a:r>
          <a:r>
            <a:rPr lang="ru-RU" sz="1400" kern="1200" dirty="0"/>
            <a:t> за </a:t>
          </a:r>
          <a:r>
            <a:rPr lang="ru-RU" sz="1400" kern="1200" dirty="0" err="1"/>
            <a:t>останні</a:t>
          </a:r>
          <a:r>
            <a:rPr lang="ru-RU" sz="1400" kern="1200" dirty="0"/>
            <a:t> </a:t>
          </a:r>
          <a:r>
            <a:rPr lang="ru-RU" sz="1400" kern="1200" dirty="0" err="1"/>
            <a:t>місяці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</a:t>
          </a:r>
          <a:r>
            <a:rPr lang="ru-RU" sz="1400" kern="1200" dirty="0"/>
            <a:t>2 – книги </a:t>
          </a:r>
          <a:r>
            <a:rPr lang="ru-RU" sz="1400" kern="1200" dirty="0" err="1"/>
            <a:t>замовлень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</a:t>
          </a:r>
          <a:r>
            <a:rPr lang="ru-RU" sz="1400" kern="1200" dirty="0"/>
            <a:t>3 – книги </a:t>
          </a:r>
          <a:r>
            <a:rPr lang="ru-RU" sz="1400" kern="1200" dirty="0" err="1"/>
            <a:t>експортних</a:t>
          </a:r>
          <a:r>
            <a:rPr lang="ru-RU" sz="1400" kern="1200" dirty="0"/>
            <a:t> </a:t>
          </a:r>
          <a:r>
            <a:rPr lang="ru-RU" sz="1400" kern="1200" dirty="0" err="1"/>
            <a:t>замовлень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</a:t>
          </a:r>
          <a:r>
            <a:rPr lang="ru-RU" sz="1400" kern="1200" dirty="0"/>
            <a:t>4 – запаси.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</a:t>
          </a:r>
          <a:r>
            <a:rPr lang="ru-RU" sz="1400" kern="1200" dirty="0"/>
            <a:t>5 –  </a:t>
          </a:r>
          <a:r>
            <a:rPr lang="ru-RU" sz="1400" kern="1200" dirty="0" err="1"/>
            <a:t>очікування</a:t>
          </a:r>
          <a:r>
            <a:rPr lang="ru-RU" sz="1400" kern="1200" dirty="0"/>
            <a:t> </a:t>
          </a:r>
          <a:r>
            <a:rPr lang="ru-RU" sz="1400" kern="1200" dirty="0" err="1"/>
            <a:t>виробництва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7049" y="147127"/>
        <a:ext cx="3288136" cy="5493965"/>
      </dsp:txXfrm>
    </dsp:sp>
    <dsp:sp modelId="{E6859071-A69C-44AE-BF73-9D5DE17868F4}">
      <dsp:nvSpPr>
        <dsp:cNvPr id="0" name=""/>
        <dsp:cNvSpPr/>
      </dsp:nvSpPr>
      <dsp:spPr>
        <a:xfrm>
          <a:off x="3343358" y="2772610"/>
          <a:ext cx="49322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F69B5-182F-4790-B714-00B5D986AA2C}">
      <dsp:nvSpPr>
        <dsp:cNvPr id="0" name=""/>
        <dsp:cNvSpPr/>
      </dsp:nvSpPr>
      <dsp:spPr>
        <a:xfrm>
          <a:off x="3884752" y="147127"/>
          <a:ext cx="3288136" cy="549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BCI</a:t>
          </a:r>
          <a:r>
            <a:rPr lang="ru-RU" sz="1400" kern="1200" dirty="0"/>
            <a:t> </a:t>
          </a:r>
          <a:r>
            <a:rPr lang="ru-RU" sz="1400" kern="1200" dirty="0" err="1"/>
            <a:t>вимірюються</a:t>
          </a:r>
          <a:r>
            <a:rPr lang="ru-RU" sz="1400" kern="1200" dirty="0"/>
            <a:t> в </a:t>
          </a:r>
          <a:r>
            <a:rPr lang="ru-RU" sz="1400" kern="1200" dirty="0" err="1"/>
            <a:t>шкалі</a:t>
          </a:r>
          <a:r>
            <a:rPr lang="ru-RU" sz="1400" kern="1200" dirty="0"/>
            <a:t> </a:t>
          </a:r>
          <a:r>
            <a:rPr lang="ru-RU" sz="1400" kern="1200" dirty="0" err="1"/>
            <a:t>від</a:t>
          </a:r>
          <a:r>
            <a:rPr lang="ru-RU" sz="1400" kern="1200" dirty="0"/>
            <a:t> – 100 до +100</a:t>
          </a:r>
          <a:r>
            <a:rPr lang="en-GB" sz="1400" kern="1200" dirty="0"/>
            <a:t> (</a:t>
          </a:r>
          <a:r>
            <a:rPr lang="ru-RU" sz="1400" kern="1200" dirty="0"/>
            <a:t>на </a:t>
          </a:r>
          <a:r>
            <a:rPr lang="ru-RU" sz="1400" kern="1200" dirty="0" err="1"/>
            <a:t>сайті</a:t>
          </a:r>
          <a:r>
            <a:rPr lang="ru-RU" sz="1400" kern="1200" dirty="0"/>
            <a:t> </a:t>
          </a:r>
          <a:r>
            <a:rPr lang="ru-RU" sz="1400" kern="1200" dirty="0" err="1"/>
            <a:t>Євростат</a:t>
          </a:r>
          <a:r>
            <a:rPr lang="ru-RU" sz="1400" kern="1200" dirty="0"/>
            <a:t> д</a:t>
          </a:r>
          <a:r>
            <a:rPr lang="uk-UA" sz="1400" kern="1200" dirty="0"/>
            <a:t>ані публікуються як баланси, тобто різниці між позитивними та негативними відповідями (у відсоткових пунктах від загальної кількості відповідей)</a:t>
          </a:r>
          <a:r>
            <a:rPr lang="en-GB" sz="1400" kern="1200" dirty="0"/>
            <a:t> -</a:t>
          </a:r>
          <a:r>
            <a:rPr lang="uk-UA" sz="1400" kern="1200" dirty="0"/>
            <a:t> як середнє арифметичне балансів,</a:t>
          </a:r>
          <a:r>
            <a:rPr lang="en-US" sz="1400" kern="1200" dirty="0"/>
            <a:t> </a:t>
          </a:r>
          <a:r>
            <a:rPr lang="ru-RU" sz="1400" kern="1200" dirty="0" err="1"/>
            <a:t>публікуються</a:t>
          </a:r>
          <a:r>
            <a:rPr lang="uk-UA" sz="1400" kern="1200" dirty="0"/>
            <a:t> нескориговані (</a:t>
          </a:r>
          <a:r>
            <a:rPr lang="en-US" sz="1400" kern="1200" dirty="0"/>
            <a:t>NSA) </a:t>
          </a:r>
          <a:r>
            <a:rPr lang="uk-UA" sz="1400" kern="1200" dirty="0"/>
            <a:t>та сезонно скориговані (</a:t>
          </a:r>
          <a:r>
            <a:rPr lang="en-US" sz="1400" kern="1200" dirty="0"/>
            <a:t>SA).</a:t>
          </a:r>
          <a:r>
            <a:rPr lang="en-GB" sz="1400" kern="1200" dirty="0"/>
            <a:t>)</a:t>
          </a:r>
          <a:r>
            <a:rPr lang="ru-RU" sz="1400" kern="1200" dirty="0"/>
            <a:t>: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значення вище 0 вказує на позитивний діловий клімат, що свідчить про те, що підприємства загалом оптимістично налаштовані щодо економіки. Зростання BCI вказує на покращення ділових настроїв, підвищення економічної активності.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значення нижче 0 вказує на негативний діловий клімат, що свідчить про те, що підприємства песимістично ставляться до економіки. Падіння BCI вказує на погіршення ділових настроїв, є ознакою економічного спаду, рецесії.</a:t>
          </a:r>
          <a:endParaRPr lang="en-US" sz="1400" kern="1200"/>
        </a:p>
      </dsp:txBody>
      <dsp:txXfrm>
        <a:off x="3884752" y="147127"/>
        <a:ext cx="3288136" cy="5493965"/>
      </dsp:txXfrm>
    </dsp:sp>
    <dsp:sp modelId="{03BC6391-F3F2-4A0A-A0DA-8E19297D9027}">
      <dsp:nvSpPr>
        <dsp:cNvPr id="0" name=""/>
        <dsp:cNvSpPr/>
      </dsp:nvSpPr>
      <dsp:spPr>
        <a:xfrm>
          <a:off x="7221061" y="2772610"/>
          <a:ext cx="493220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770C4-B3BA-43C3-9DAC-B075B2738995}">
      <dsp:nvSpPr>
        <dsp:cNvPr id="0" name=""/>
        <dsp:cNvSpPr/>
      </dsp:nvSpPr>
      <dsp:spPr>
        <a:xfrm>
          <a:off x="7762454" y="147127"/>
          <a:ext cx="3288136" cy="5493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/>
            <a:t>Крім</a:t>
          </a:r>
          <a:r>
            <a:rPr lang="ru-RU" sz="1400" kern="1200" dirty="0"/>
            <a:t> того, </a:t>
          </a:r>
          <a:r>
            <a:rPr lang="en-US" sz="1400" kern="1200" dirty="0"/>
            <a:t>BCI </a:t>
          </a:r>
          <a:r>
            <a:rPr lang="uk-UA" sz="1400" kern="1200" dirty="0"/>
            <a:t>можна порівняти з історичними рівнями, щоб оцінити, чи є поточний бізнес-клімат відносно сильним чи слабким.</a:t>
          </a:r>
          <a:endParaRPr lang="en-US" sz="1400" kern="1200" dirty="0"/>
        </a:p>
      </dsp:txBody>
      <dsp:txXfrm>
        <a:off x="7762454" y="147127"/>
        <a:ext cx="3288136" cy="5493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BBC1E-17A3-4601-8BDE-E75CC3193FA2}">
      <dsp:nvSpPr>
        <dsp:cNvPr id="0" name=""/>
        <dsp:cNvSpPr/>
      </dsp:nvSpPr>
      <dsp:spPr>
        <a:xfrm>
          <a:off x="0" y="403"/>
          <a:ext cx="5393361" cy="8589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baseline="0" dirty="0"/>
            <a:t>Високі податки:</a:t>
          </a:r>
          <a:r>
            <a:rPr lang="uk-UA" sz="1600" b="0" i="0" kern="1200" baseline="0" dirty="0"/>
            <a:t> якщо податки занадто високі, у бізнесу та  людей виникає бажання уникати їхньої сплати.</a:t>
          </a:r>
          <a:endParaRPr lang="en-US" sz="1600" kern="1200" dirty="0"/>
        </a:p>
      </dsp:txBody>
      <dsp:txXfrm>
        <a:off x="41931" y="42334"/>
        <a:ext cx="5309499" cy="775106"/>
      </dsp:txXfrm>
    </dsp:sp>
    <dsp:sp modelId="{53954574-8E27-49C1-92C7-19348CB71D46}">
      <dsp:nvSpPr>
        <dsp:cNvPr id="0" name=""/>
        <dsp:cNvSpPr/>
      </dsp:nvSpPr>
      <dsp:spPr>
        <a:xfrm>
          <a:off x="0" y="873293"/>
          <a:ext cx="5393361" cy="858968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baseline="0" dirty="0"/>
            <a:t>Складна система оподаткування:</a:t>
          </a:r>
          <a:r>
            <a:rPr lang="uk-UA" sz="1600" b="0" i="0" kern="1200" baseline="0" dirty="0"/>
            <a:t> заплутана бюрократична податкова система іноді відштовхує людей від легальної діяльності.</a:t>
          </a:r>
          <a:endParaRPr lang="en-US" sz="1600" kern="1200" dirty="0"/>
        </a:p>
      </dsp:txBody>
      <dsp:txXfrm>
        <a:off x="41931" y="915224"/>
        <a:ext cx="5309499" cy="775106"/>
      </dsp:txXfrm>
    </dsp:sp>
    <dsp:sp modelId="{BB5C294D-C84B-45D0-A7BE-E5A988994936}">
      <dsp:nvSpPr>
        <dsp:cNvPr id="0" name=""/>
        <dsp:cNvSpPr/>
      </dsp:nvSpPr>
      <dsp:spPr>
        <a:xfrm>
          <a:off x="0" y="1746184"/>
          <a:ext cx="5393361" cy="858968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baseline="0" dirty="0"/>
            <a:t>Корупція:</a:t>
          </a:r>
          <a:r>
            <a:rPr lang="uk-UA" sz="1600" b="0" i="0" kern="1200" baseline="0" dirty="0"/>
            <a:t> чиновники, держслужби вимагають хабарі, тому бізнесу «легше» працювати в тіні, ніж платити хабарі.</a:t>
          </a:r>
          <a:endParaRPr lang="en-US" sz="1600" kern="1200" dirty="0"/>
        </a:p>
      </dsp:txBody>
      <dsp:txXfrm>
        <a:off x="41931" y="1788115"/>
        <a:ext cx="5309499" cy="775106"/>
      </dsp:txXfrm>
    </dsp:sp>
    <dsp:sp modelId="{8E252022-BAC1-4FA4-ABE8-EFF792F7AF7B}">
      <dsp:nvSpPr>
        <dsp:cNvPr id="0" name=""/>
        <dsp:cNvSpPr/>
      </dsp:nvSpPr>
      <dsp:spPr>
        <a:xfrm>
          <a:off x="0" y="2619075"/>
          <a:ext cx="5393361" cy="858968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baseline="0" dirty="0"/>
            <a:t>Нестабільна економіка:</a:t>
          </a:r>
          <a:r>
            <a:rPr lang="uk-UA" sz="1600" b="0" i="0" kern="1200" baseline="0" dirty="0"/>
            <a:t>  умовах економічної кризи або високої інфляції люди шукають додаткові джерела доходу в тіньовому секторі.</a:t>
          </a:r>
          <a:endParaRPr lang="en-US" sz="1600" kern="1200" dirty="0"/>
        </a:p>
      </dsp:txBody>
      <dsp:txXfrm>
        <a:off x="41931" y="2661006"/>
        <a:ext cx="5309499" cy="775106"/>
      </dsp:txXfrm>
    </dsp:sp>
    <dsp:sp modelId="{EE1DBB2F-FF6C-4FD0-8343-AA46BD23A55C}">
      <dsp:nvSpPr>
        <dsp:cNvPr id="0" name=""/>
        <dsp:cNvSpPr/>
      </dsp:nvSpPr>
      <dsp:spPr>
        <a:xfrm>
          <a:off x="0" y="3491965"/>
          <a:ext cx="5393361" cy="858968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i="0" kern="1200" baseline="0" dirty="0"/>
            <a:t>Неформальна зайнятість:</a:t>
          </a:r>
          <a:r>
            <a:rPr lang="uk-UA" sz="1600" b="0" i="0" kern="1200" baseline="0" dirty="0"/>
            <a:t> велика кількість людей працюють неофіційно, наприклад в сільському господарстві, сфері послуг. </a:t>
          </a:r>
          <a:endParaRPr lang="en-US" sz="1600" kern="1200" dirty="0"/>
        </a:p>
      </dsp:txBody>
      <dsp:txXfrm>
        <a:off x="41931" y="3533896"/>
        <a:ext cx="5309499" cy="775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D551-91A4-4C5B-9F92-8B220AD6CDBA}">
      <dsp:nvSpPr>
        <dsp:cNvPr id="0" name=""/>
        <dsp:cNvSpPr/>
      </dsp:nvSpPr>
      <dsp:spPr>
        <a:xfrm>
          <a:off x="15450" y="947256"/>
          <a:ext cx="2335138" cy="2121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A27C4-3A29-493A-9863-D441C8A68C3C}">
      <dsp:nvSpPr>
        <dsp:cNvPr id="0" name=""/>
        <dsp:cNvSpPr/>
      </dsp:nvSpPr>
      <dsp:spPr>
        <a:xfrm>
          <a:off x="156987" y="1081716"/>
          <a:ext cx="2335138" cy="2121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-</a:t>
          </a:r>
          <a:r>
            <a:rPr lang="uk-UA" sz="1400" b="0" i="0" kern="1200" dirty="0"/>
            <a:t> </a:t>
          </a:r>
          <a:r>
            <a:rPr lang="ru-RU" sz="1400" b="0" i="0" kern="1200" dirty="0" err="1"/>
            <a:t>ухилення</a:t>
          </a:r>
          <a:r>
            <a:rPr lang="ru-RU" sz="1400" b="0" i="0" kern="1200" dirty="0"/>
            <a:t> </a:t>
          </a:r>
          <a:r>
            <a:rPr lang="ru-RU" sz="1400" b="0" i="0" kern="1200" dirty="0" err="1"/>
            <a:t>суб'єктів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господарювання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від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звітування</a:t>
          </a:r>
          <a:r>
            <a:rPr lang="ru-RU" sz="1400" b="0" i="0" kern="1200" dirty="0"/>
            <a:t> перед органами </a:t>
          </a:r>
          <a:r>
            <a:rPr lang="ru-RU" sz="1400" b="0" i="0" kern="1200" dirty="0" err="1"/>
            <a:t>державної</a:t>
          </a:r>
          <a:r>
            <a:rPr lang="ru-RU" sz="1400" b="0" i="0" kern="1200" dirty="0"/>
            <a:t> статистики та </a:t>
          </a:r>
          <a:r>
            <a:rPr lang="ru-RU" sz="1400" b="0" i="0" kern="1200" dirty="0" err="1"/>
            <a:t>контролюючими</a:t>
          </a:r>
          <a:r>
            <a:rPr lang="ru-RU" sz="1400" b="0" i="0" kern="1200" dirty="0"/>
            <a:t> органами; </a:t>
          </a:r>
          <a:endParaRPr lang="en-US" sz="1400" kern="1200" dirty="0"/>
        </a:p>
      </dsp:txBody>
      <dsp:txXfrm>
        <a:off x="219121" y="1143850"/>
        <a:ext cx="2210870" cy="1997142"/>
      </dsp:txXfrm>
    </dsp:sp>
    <dsp:sp modelId="{C5A038E2-D5B0-4E7C-83B9-6A484B45EBD9}">
      <dsp:nvSpPr>
        <dsp:cNvPr id="0" name=""/>
        <dsp:cNvSpPr/>
      </dsp:nvSpPr>
      <dsp:spPr>
        <a:xfrm>
          <a:off x="2565563" y="928555"/>
          <a:ext cx="2396842" cy="2145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DEE8A-F3EB-4E09-ABB9-354DC3EA2E05}">
      <dsp:nvSpPr>
        <dsp:cNvPr id="0" name=""/>
        <dsp:cNvSpPr/>
      </dsp:nvSpPr>
      <dsp:spPr>
        <a:xfrm>
          <a:off x="2707100" y="1063015"/>
          <a:ext cx="2396842" cy="2145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- </a:t>
          </a:r>
          <a:r>
            <a:rPr lang="ru-RU" sz="1400" b="0" i="0" kern="1200" dirty="0" err="1"/>
            <a:t>відсутність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належної</a:t>
          </a:r>
          <a:r>
            <a:rPr lang="ru-RU" sz="1400" b="0" i="0" kern="1200" dirty="0"/>
            <a:t> </a:t>
          </a:r>
          <a:r>
            <a:rPr lang="ru-RU" sz="1400" b="0" i="0" kern="1200" dirty="0" err="1"/>
            <a:t>інформації</a:t>
          </a:r>
          <a:r>
            <a:rPr lang="ru-RU" sz="1400" b="0" i="0" kern="1200" dirty="0"/>
            <a:t>, </a:t>
          </a:r>
          <a:r>
            <a:rPr lang="ru-RU" sz="1400" b="0" i="0" kern="1200" dirty="0" err="1"/>
            <a:t>обумовлена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недоліками</a:t>
          </a:r>
          <a:r>
            <a:rPr lang="ru-RU" sz="1400" b="0" i="0" kern="1200" dirty="0"/>
            <a:t> методу </a:t>
          </a:r>
          <a:r>
            <a:rPr lang="ru-RU" sz="1400" b="0" i="0" kern="1200" dirty="0" err="1"/>
            <a:t>статистичного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охоплення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діяльності</a:t>
          </a:r>
          <a:r>
            <a:rPr lang="ru-RU" sz="1400" b="0" i="0" kern="1200" dirty="0"/>
            <a:t> </a:t>
          </a:r>
          <a:r>
            <a:rPr lang="ru-RU" sz="1400" b="0" i="0" kern="1200" dirty="0" err="1"/>
            <a:t>суб'єктів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господарювання</a:t>
          </a:r>
          <a:r>
            <a:rPr lang="ru-RU" sz="1400" b="0" i="0" kern="1200" dirty="0"/>
            <a:t> та </a:t>
          </a:r>
          <a:br>
            <a:rPr lang="ru-RU" sz="1400" kern="1200" dirty="0"/>
          </a:br>
          <a:r>
            <a:rPr lang="ru-RU" sz="1400" b="0" i="0" kern="1200" dirty="0" err="1"/>
            <a:t>ведення</a:t>
          </a:r>
          <a:r>
            <a:rPr lang="ru-RU" sz="1400" b="0" i="0" kern="1200" dirty="0"/>
            <a:t> </a:t>
          </a:r>
          <a:r>
            <a:rPr lang="ru-RU" sz="1400" b="0" i="0" kern="1200" dirty="0" err="1"/>
            <a:t>статистичної</a:t>
          </a:r>
          <a:r>
            <a:rPr lang="ru-RU" sz="1400" b="0" i="0" kern="1200" dirty="0"/>
            <a:t> </a:t>
          </a:r>
          <a:r>
            <a:rPr lang="ru-RU" sz="1400" b="0" i="0" kern="1200" dirty="0" err="1"/>
            <a:t>звітності</a:t>
          </a:r>
          <a:r>
            <a:rPr lang="ru-RU" sz="1400" b="0" i="0" kern="1200" dirty="0"/>
            <a:t>;</a:t>
          </a:r>
          <a:endParaRPr lang="en-US" sz="1400" kern="1200" dirty="0"/>
        </a:p>
      </dsp:txBody>
      <dsp:txXfrm>
        <a:off x="2769938" y="1125853"/>
        <a:ext cx="2271166" cy="2019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69F70-E781-4FE7-9BAA-FF2601D71B82}">
      <dsp:nvSpPr>
        <dsp:cNvPr id="0" name=""/>
        <dsp:cNvSpPr/>
      </dsp:nvSpPr>
      <dsp:spPr>
        <a:xfrm>
          <a:off x="0" y="411891"/>
          <a:ext cx="4828172" cy="482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0" i="0" kern="1200"/>
            <a:t>Вхідною інформацією для розрахунку рівня тіньової </a:t>
          </a:r>
          <a:br>
            <a:rPr lang="uk-UA" sz="2700" kern="1200"/>
          </a:br>
          <a:r>
            <a:rPr lang="uk-UA" sz="2700" b="0" i="0" kern="1200"/>
            <a:t>економіки є:</a:t>
          </a:r>
          <a:endParaRPr lang="en-US" sz="2700" kern="120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0" i="0" kern="1200" dirty="0"/>
            <a:t>статистична звітність зареєстрованих суб'єктів </a:t>
          </a:r>
          <a:br>
            <a:rPr lang="uk-UA" sz="2100" kern="1200" dirty="0"/>
          </a:br>
          <a:r>
            <a:rPr lang="uk-UA" sz="2100" b="0" i="0" kern="1200" dirty="0"/>
            <a:t>господарювання, що базується на показниках бухгалтерського обліку,</a:t>
          </a:r>
          <a:endParaRPr lang="en-US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0" i="0" kern="1200"/>
            <a:t>звітності контролюючих органів, </a:t>
          </a:r>
          <a:endParaRPr lang="en-US" sz="2100" kern="120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0" i="0" kern="1200"/>
            <a:t>аудиту, </a:t>
          </a:r>
          <a:endParaRPr lang="en-US" sz="2100" kern="120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b="0" i="0" kern="1200"/>
            <a:t>результатах експертної оцінки щодо обсягів тіньової економіки, вибіркових опитувань суб'єктів господарювання та обстежень домогосподарств</a:t>
          </a:r>
          <a:endParaRPr lang="en-US" sz="2100" kern="1200"/>
        </a:p>
      </dsp:txBody>
      <dsp:txXfrm>
        <a:off x="0" y="411891"/>
        <a:ext cx="4828172" cy="4828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48AEA-1704-4E9E-B7AA-6F1E7FFB3EDA}">
      <dsp:nvSpPr>
        <dsp:cNvPr id="0" name=""/>
        <dsp:cNvSpPr/>
      </dsp:nvSpPr>
      <dsp:spPr>
        <a:xfrm>
          <a:off x="0" y="192823"/>
          <a:ext cx="5581003" cy="558100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F9585-11E9-42D3-B6C8-6E1D356A7859}">
      <dsp:nvSpPr>
        <dsp:cNvPr id="0" name=""/>
        <dsp:cNvSpPr/>
      </dsp:nvSpPr>
      <dsp:spPr>
        <a:xfrm>
          <a:off x="362765" y="555589"/>
          <a:ext cx="2232401" cy="2232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регулярного аналізу широкого спектру національних і міжнародних економічних даних</a:t>
          </a:r>
          <a:endParaRPr lang="en-US" sz="1600" kern="1200"/>
        </a:p>
      </dsp:txBody>
      <dsp:txXfrm>
        <a:off x="471742" y="664566"/>
        <a:ext cx="2014447" cy="2014447"/>
      </dsp:txXfrm>
    </dsp:sp>
    <dsp:sp modelId="{EAE4B431-2024-4985-928F-3ED65A5FD1E1}">
      <dsp:nvSpPr>
        <dsp:cNvPr id="0" name=""/>
        <dsp:cNvSpPr/>
      </dsp:nvSpPr>
      <dsp:spPr>
        <a:xfrm>
          <a:off x="2985836" y="555589"/>
          <a:ext cx="2232401" cy="2232401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прогнозів для широкого діапазону економічних показників, таких як зростання ВВП, інфляція та безробіття</a:t>
          </a:r>
          <a:endParaRPr lang="en-US" sz="1600" kern="1200"/>
        </a:p>
      </dsp:txBody>
      <dsp:txXfrm>
        <a:off x="3094813" y="664566"/>
        <a:ext cx="2014447" cy="2014447"/>
      </dsp:txXfrm>
    </dsp:sp>
    <dsp:sp modelId="{4460FE9B-7271-4198-8C82-3AB6A86AAEFD}">
      <dsp:nvSpPr>
        <dsp:cNvPr id="0" name=""/>
        <dsp:cNvSpPr/>
      </dsp:nvSpPr>
      <dsp:spPr>
        <a:xfrm>
          <a:off x="362765" y="3178660"/>
          <a:ext cx="2232401" cy="2232401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оцінки національних бюджетів</a:t>
          </a:r>
          <a:endParaRPr lang="en-US" sz="1600" kern="1200"/>
        </a:p>
      </dsp:txBody>
      <dsp:txXfrm>
        <a:off x="471742" y="3287637"/>
        <a:ext cx="2014447" cy="2014447"/>
      </dsp:txXfrm>
    </dsp:sp>
    <dsp:sp modelId="{E3849636-0B6F-4A8F-9BE1-58557D3D9FAB}">
      <dsp:nvSpPr>
        <dsp:cNvPr id="0" name=""/>
        <dsp:cNvSpPr/>
      </dsp:nvSpPr>
      <dsp:spPr>
        <a:xfrm>
          <a:off x="2985836" y="3178660"/>
          <a:ext cx="2232401" cy="2232401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оцінки програм стабільності або конвергенції та національних програм реформ</a:t>
          </a:r>
          <a:endParaRPr lang="en-US" sz="1600" kern="1200"/>
        </a:p>
      </dsp:txBody>
      <dsp:txXfrm>
        <a:off x="3094813" y="3287637"/>
        <a:ext cx="2014447" cy="20144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14C36-967C-4CB7-9641-3C6577DAA4ED}">
      <dsp:nvSpPr>
        <dsp:cNvPr id="0" name=""/>
        <dsp:cNvSpPr/>
      </dsp:nvSpPr>
      <dsp:spPr>
        <a:xfrm>
          <a:off x="0" y="19448"/>
          <a:ext cx="10515600" cy="884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/>
            <a:t>Кількісні методи</a:t>
          </a:r>
          <a:endParaRPr lang="en-US" sz="3600" kern="1200"/>
        </a:p>
      </dsp:txBody>
      <dsp:txXfrm>
        <a:off x="43179" y="62627"/>
        <a:ext cx="10429242" cy="798162"/>
      </dsp:txXfrm>
    </dsp:sp>
    <dsp:sp modelId="{29028C99-1432-44C0-A889-A04E67170CE0}">
      <dsp:nvSpPr>
        <dsp:cNvPr id="0" name=""/>
        <dsp:cNvSpPr/>
      </dsp:nvSpPr>
      <dsp:spPr>
        <a:xfrm>
          <a:off x="0" y="903968"/>
          <a:ext cx="10515600" cy="34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аналіз часових рядів: прогнозування майбутніх значень економічних показників на основі історичних даних</a:t>
          </a:r>
          <a:endParaRPr lang="en-US" sz="2800" kern="120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 dirty="0" err="1"/>
            <a:t>регресійний</a:t>
          </a:r>
          <a:r>
            <a:rPr lang="ru-RU" sz="2800" kern="1200" dirty="0"/>
            <a:t> </a:t>
          </a:r>
          <a:r>
            <a:rPr lang="ru-RU" sz="2800" kern="1200" dirty="0" err="1"/>
            <a:t>аналіз</a:t>
          </a:r>
          <a:r>
            <a:rPr lang="ru-RU" sz="2800" kern="1200" dirty="0"/>
            <a:t>: </a:t>
          </a:r>
          <a:r>
            <a:rPr lang="ru-RU" sz="2800" kern="1200" dirty="0" err="1"/>
            <a:t>вивчення</a:t>
          </a:r>
          <a:r>
            <a:rPr lang="ru-RU" sz="2800" kern="1200" dirty="0"/>
            <a:t> </a:t>
          </a:r>
          <a:r>
            <a:rPr lang="ru-RU" sz="2800" kern="1200" dirty="0" err="1"/>
            <a:t>зв’язків</a:t>
          </a:r>
          <a:r>
            <a:rPr lang="ru-RU" sz="2800" kern="1200" dirty="0"/>
            <a:t> </a:t>
          </a:r>
          <a:r>
            <a:rPr lang="ru-RU" sz="2800" kern="1200" dirty="0" err="1"/>
            <a:t>між</a:t>
          </a:r>
          <a:r>
            <a:rPr lang="ru-RU" sz="2800" kern="1200" dirty="0"/>
            <a:t> </a:t>
          </a:r>
          <a:r>
            <a:rPr lang="ru-RU" sz="2800" kern="1200" dirty="0" err="1"/>
            <a:t>змінними</a:t>
          </a:r>
          <a:r>
            <a:rPr lang="ru-RU" sz="2800" kern="1200" dirty="0"/>
            <a:t> для </a:t>
          </a:r>
          <a:r>
            <a:rPr lang="ru-RU" sz="2800" kern="1200" dirty="0" err="1"/>
            <a:t>виявлення</a:t>
          </a:r>
          <a:r>
            <a:rPr lang="ru-RU" sz="2800" kern="1200" dirty="0"/>
            <a:t> </a:t>
          </a:r>
          <a:r>
            <a:rPr lang="ru-RU" sz="2800" kern="1200" dirty="0" err="1"/>
            <a:t>причинних</a:t>
          </a:r>
          <a:r>
            <a:rPr lang="ru-RU" sz="2800" kern="1200" dirty="0"/>
            <a:t> </a:t>
          </a:r>
          <a:r>
            <a:rPr lang="ru-RU" sz="2800" kern="1200" dirty="0" err="1"/>
            <a:t>факторів</a:t>
          </a:r>
          <a:r>
            <a:rPr lang="ru-RU" sz="2800" kern="1200" dirty="0"/>
            <a:t> і </a:t>
          </a:r>
          <a:r>
            <a:rPr lang="ru-RU" sz="2800" kern="1200" dirty="0" err="1"/>
            <a:t>прогнозування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kern="1200"/>
            <a:t>моделювання структурними рівняннями (Structural Equation Modeling, SEM): аналіз складних взаємозв’язків між кількома змінними для розуміння основної структури корупції та тіньової діяльності </a:t>
          </a:r>
          <a:endParaRPr lang="en-US" sz="2800" kern="1200"/>
        </a:p>
      </dsp:txBody>
      <dsp:txXfrm>
        <a:off x="0" y="903968"/>
        <a:ext cx="10515600" cy="3427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87A85-B511-4843-B625-EEED8E4EF198}">
      <dsp:nvSpPr>
        <dsp:cNvPr id="0" name=""/>
        <dsp:cNvSpPr/>
      </dsp:nvSpPr>
      <dsp:spPr>
        <a:xfrm>
          <a:off x="4714472" y="2181510"/>
          <a:ext cx="10524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52454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13623" y="2221809"/>
        <a:ext cx="54152" cy="10841"/>
      </dsp:txXfrm>
    </dsp:sp>
    <dsp:sp modelId="{251D5124-0850-46AD-81F8-804D7D0AC023}">
      <dsp:nvSpPr>
        <dsp:cNvPr id="0" name=""/>
        <dsp:cNvSpPr/>
      </dsp:nvSpPr>
      <dsp:spPr>
        <a:xfrm>
          <a:off x="7340" y="96951"/>
          <a:ext cx="4708932" cy="42605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2" tIns="242204" rIns="230742" bIns="242204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Агенти</a:t>
          </a:r>
          <a:r>
            <a:rPr lang="ru-RU" sz="1400" b="1" kern="1200" dirty="0"/>
            <a:t>: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Платники податків: фізичні особи та підприємства, які підлягають оподаткуванню.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Податкові</a:t>
          </a:r>
          <a:r>
            <a:rPr lang="ru-RU" sz="1400" kern="1200" dirty="0"/>
            <a:t> </a:t>
          </a:r>
          <a:r>
            <a:rPr lang="ru-RU" sz="1400" kern="1200" dirty="0" err="1"/>
            <a:t>органи</a:t>
          </a:r>
          <a:r>
            <a:rPr lang="ru-RU" sz="1400" kern="1200" dirty="0"/>
            <a:t>: </a:t>
          </a:r>
          <a:r>
            <a:rPr lang="ru-RU" sz="1400" kern="1200" dirty="0" err="1"/>
            <a:t>державні</a:t>
          </a:r>
          <a:r>
            <a:rPr lang="ru-RU" sz="1400" kern="1200" dirty="0"/>
            <a:t> </a:t>
          </a:r>
          <a:r>
            <a:rPr lang="ru-RU" sz="1400" kern="1200" dirty="0" err="1"/>
            <a:t>органи</a:t>
          </a:r>
          <a:r>
            <a:rPr lang="ru-RU" sz="1400" kern="1200" dirty="0"/>
            <a:t>, </a:t>
          </a:r>
          <a:r>
            <a:rPr lang="ru-RU" sz="1400" kern="1200" dirty="0" err="1"/>
            <a:t>відповідальні</a:t>
          </a:r>
          <a:r>
            <a:rPr lang="ru-RU" sz="1400" kern="1200" dirty="0"/>
            <a:t> за </a:t>
          </a:r>
          <a:r>
            <a:rPr lang="ru-RU" sz="1400" kern="1200" dirty="0" err="1"/>
            <a:t>збір</a:t>
          </a:r>
          <a:r>
            <a:rPr lang="ru-RU" sz="1400" kern="1200" dirty="0"/>
            <a:t> </a:t>
          </a:r>
          <a:r>
            <a:rPr lang="ru-RU" sz="1400" kern="1200" dirty="0" err="1"/>
            <a:t>податків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Правоохоронні</a:t>
          </a:r>
          <a:r>
            <a:rPr lang="ru-RU" sz="1400" kern="1200" dirty="0"/>
            <a:t> </a:t>
          </a:r>
          <a:r>
            <a:rPr lang="ru-RU" sz="1400" kern="1200" dirty="0" err="1"/>
            <a:t>органи</a:t>
          </a:r>
          <a:r>
            <a:rPr lang="ru-RU" sz="1400" kern="1200" dirty="0"/>
            <a:t>: </a:t>
          </a:r>
          <a:r>
            <a:rPr lang="ru-RU" sz="1400" kern="1200" dirty="0" err="1"/>
            <a:t>органи</a:t>
          </a:r>
          <a:r>
            <a:rPr lang="ru-RU" sz="1400" kern="1200" dirty="0"/>
            <a:t>, </a:t>
          </a:r>
          <a:r>
            <a:rPr lang="ru-RU" sz="1400" kern="1200" dirty="0" err="1"/>
            <a:t>яким</a:t>
          </a:r>
          <a:r>
            <a:rPr lang="ru-RU" sz="1400" kern="1200" dirty="0"/>
            <a:t> </a:t>
          </a:r>
          <a:r>
            <a:rPr lang="ru-RU" sz="1400" kern="1200" dirty="0" err="1"/>
            <a:t>доручено</a:t>
          </a:r>
          <a:r>
            <a:rPr lang="ru-RU" sz="1400" kern="1200" dirty="0"/>
            <a:t> </a:t>
          </a:r>
          <a:r>
            <a:rPr lang="ru-RU" sz="1400" kern="1200" dirty="0" err="1"/>
            <a:t>розслідувати</a:t>
          </a:r>
          <a:r>
            <a:rPr lang="ru-RU" sz="1400" kern="1200" dirty="0"/>
            <a:t> та </a:t>
          </a:r>
          <a:r>
            <a:rPr lang="ru-RU" sz="1400" kern="1200" dirty="0" err="1"/>
            <a:t>переслідувати</a:t>
          </a:r>
          <a:r>
            <a:rPr lang="ru-RU" sz="1400" kern="1200" dirty="0"/>
            <a:t> </a:t>
          </a:r>
          <a:r>
            <a:rPr lang="ru-RU" sz="1400" kern="1200" dirty="0" err="1"/>
            <a:t>ухилення</a:t>
          </a:r>
          <a:r>
            <a:rPr lang="ru-RU" sz="1400" kern="1200" dirty="0"/>
            <a:t> </a:t>
          </a:r>
          <a:r>
            <a:rPr lang="ru-RU" sz="1400" kern="1200" dirty="0" err="1"/>
            <a:t>від</a:t>
          </a:r>
          <a:r>
            <a:rPr lang="ru-RU" sz="1400" kern="1200" dirty="0"/>
            <a:t> </a:t>
          </a:r>
          <a:r>
            <a:rPr lang="ru-RU" sz="1400" kern="1200" dirty="0" err="1"/>
            <a:t>сплати</a:t>
          </a:r>
          <a:r>
            <a:rPr lang="ru-RU" sz="1400" kern="1200" dirty="0"/>
            <a:t> </a:t>
          </a:r>
          <a:r>
            <a:rPr lang="ru-RU" sz="1400" kern="1200" dirty="0" err="1"/>
            <a:t>податків</a:t>
          </a:r>
          <a:r>
            <a:rPr lang="ru-RU" sz="1400" kern="1200" dirty="0"/>
            <a:t>.</a:t>
          </a:r>
          <a:endParaRPr lang="en-US" sz="1400" kern="1200" dirty="0"/>
        </a:p>
      </dsp:txBody>
      <dsp:txXfrm>
        <a:off x="7340" y="96951"/>
        <a:ext cx="4708932" cy="4260557"/>
      </dsp:txXfrm>
    </dsp:sp>
    <dsp:sp modelId="{73217297-A85B-481D-9AC3-2015A48AB981}">
      <dsp:nvSpPr>
        <dsp:cNvPr id="0" name=""/>
        <dsp:cNvSpPr/>
      </dsp:nvSpPr>
      <dsp:spPr>
        <a:xfrm>
          <a:off x="5799327" y="54868"/>
          <a:ext cx="4708932" cy="43447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42" tIns="242204" rIns="230742" bIns="242204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/>
            <a:t>Правила та </a:t>
          </a:r>
          <a:r>
            <a:rPr lang="ru-RU" sz="1400" b="1" i="1" kern="1200" dirty="0" err="1"/>
            <a:t>взаємодія</a:t>
          </a:r>
          <a:r>
            <a:rPr lang="ru-RU" sz="1400" b="1" i="1" kern="1200" dirty="0"/>
            <a:t>: 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Дотримання</a:t>
          </a:r>
          <a:r>
            <a:rPr lang="ru-RU" sz="1400" kern="1200" dirty="0"/>
            <a:t> </a:t>
          </a:r>
          <a:r>
            <a:rPr lang="ru-RU" sz="1400" kern="1200" dirty="0" err="1"/>
            <a:t>податкового</a:t>
          </a:r>
          <a:r>
            <a:rPr lang="ru-RU" sz="1400" kern="1200" dirty="0"/>
            <a:t> </a:t>
          </a:r>
          <a:r>
            <a:rPr lang="ru-RU" sz="1400" kern="1200" dirty="0" err="1"/>
            <a:t>законодавства</a:t>
          </a:r>
          <a:r>
            <a:rPr lang="ru-RU" sz="1400" kern="1200" dirty="0"/>
            <a:t>: платники </a:t>
          </a:r>
          <a:r>
            <a:rPr lang="ru-RU" sz="1400" kern="1200" dirty="0" err="1"/>
            <a:t>податків</a:t>
          </a:r>
          <a:r>
            <a:rPr lang="ru-RU" sz="1400" kern="1200" dirty="0"/>
            <a:t> </a:t>
          </a:r>
          <a:r>
            <a:rPr lang="ru-RU" sz="1400" kern="1200" dirty="0" err="1"/>
            <a:t>можуть</a:t>
          </a:r>
          <a:r>
            <a:rPr lang="ru-RU" sz="1400" kern="1200" dirty="0"/>
            <a:t> </a:t>
          </a:r>
          <a:r>
            <a:rPr lang="ru-RU" sz="1400" kern="1200" dirty="0" err="1"/>
            <a:t>вибрати</a:t>
          </a:r>
          <a:r>
            <a:rPr lang="ru-RU" sz="1400" kern="1200" dirty="0"/>
            <a:t>: </a:t>
          </a:r>
          <a:r>
            <a:rPr lang="ru-RU" sz="1400" kern="1200" dirty="0" err="1"/>
            <a:t>дотримуватись</a:t>
          </a:r>
          <a:r>
            <a:rPr lang="ru-RU" sz="1400" kern="1200" dirty="0"/>
            <a:t> </a:t>
          </a:r>
          <a:r>
            <a:rPr lang="ru-RU" sz="1400" kern="1200" dirty="0" err="1"/>
            <a:t>податкового</a:t>
          </a:r>
          <a:r>
            <a:rPr lang="ru-RU" sz="1400" kern="1200" dirty="0"/>
            <a:t> </a:t>
          </a:r>
          <a:r>
            <a:rPr lang="ru-RU" sz="1400" kern="1200" dirty="0" err="1"/>
            <a:t>законодавства</a:t>
          </a:r>
          <a:r>
            <a:rPr lang="ru-RU" sz="1400" kern="1200" dirty="0"/>
            <a:t>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ухилятися</a:t>
          </a:r>
          <a:r>
            <a:rPr lang="ru-RU" sz="1400" kern="1200" dirty="0"/>
            <a:t> </a:t>
          </a:r>
          <a:r>
            <a:rPr lang="ru-RU" sz="1400" kern="1200" dirty="0" err="1"/>
            <a:t>від</a:t>
          </a:r>
          <a:r>
            <a:rPr lang="ru-RU" sz="1400" kern="1200" dirty="0"/>
            <a:t> </a:t>
          </a:r>
          <a:r>
            <a:rPr lang="ru-RU" sz="1400" kern="1200" dirty="0" err="1"/>
            <a:t>сплати</a:t>
          </a:r>
          <a:r>
            <a:rPr lang="ru-RU" sz="1400" kern="1200" dirty="0"/>
            <a:t> </a:t>
          </a:r>
          <a:r>
            <a:rPr lang="ru-RU" sz="1400" kern="1200" dirty="0" err="1"/>
            <a:t>податків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Податкові</a:t>
          </a:r>
          <a:r>
            <a:rPr lang="ru-RU" sz="1400" kern="1200" dirty="0"/>
            <a:t> </a:t>
          </a:r>
          <a:r>
            <a:rPr lang="ru-RU" sz="1400" kern="1200" dirty="0" err="1"/>
            <a:t>перевірки</a:t>
          </a:r>
          <a:r>
            <a:rPr lang="ru-RU" sz="1400" kern="1200" dirty="0"/>
            <a:t>: </a:t>
          </a:r>
          <a:r>
            <a:rPr lang="ru-RU" sz="1400" kern="1200" dirty="0" err="1"/>
            <a:t>податкові</a:t>
          </a:r>
          <a:r>
            <a:rPr lang="ru-RU" sz="1400" kern="1200" dirty="0"/>
            <a:t> </a:t>
          </a:r>
          <a:r>
            <a:rPr lang="ru-RU" sz="1400" kern="1200" dirty="0" err="1"/>
            <a:t>органи</a:t>
          </a:r>
          <a:r>
            <a:rPr lang="ru-RU" sz="1400" kern="1200" dirty="0"/>
            <a:t> </a:t>
          </a:r>
          <a:r>
            <a:rPr lang="ru-RU" sz="1400" kern="1200" dirty="0" err="1"/>
            <a:t>проводять</a:t>
          </a:r>
          <a:r>
            <a:rPr lang="ru-RU" sz="1400" kern="1200" dirty="0"/>
            <a:t> </a:t>
          </a:r>
          <a:r>
            <a:rPr lang="ru-RU" sz="1400" kern="1200" dirty="0" err="1"/>
            <a:t>перевірки</a:t>
          </a:r>
          <a:r>
            <a:rPr lang="ru-RU" sz="1400" kern="1200" dirty="0"/>
            <a:t> для </a:t>
          </a:r>
          <a:r>
            <a:rPr lang="ru-RU" sz="1400" kern="1200" dirty="0" err="1"/>
            <a:t>виявлення</a:t>
          </a:r>
          <a:r>
            <a:rPr lang="ru-RU" sz="1400" kern="1200" dirty="0"/>
            <a:t> </a:t>
          </a:r>
          <a:r>
            <a:rPr lang="ru-RU" sz="1400" kern="1200" dirty="0" err="1"/>
            <a:t>ухилення</a:t>
          </a:r>
          <a:r>
            <a:rPr lang="ru-RU" sz="1400" kern="1200" dirty="0"/>
            <a:t> </a:t>
          </a:r>
          <a:r>
            <a:rPr lang="ru-RU" sz="1400" kern="1200" dirty="0" err="1"/>
            <a:t>від</a:t>
          </a:r>
          <a:r>
            <a:rPr lang="ru-RU" sz="1400" kern="1200" dirty="0"/>
            <a:t> </a:t>
          </a:r>
          <a:r>
            <a:rPr lang="ru-RU" sz="1400" kern="1200" dirty="0" err="1"/>
            <a:t>сплати</a:t>
          </a:r>
          <a:r>
            <a:rPr lang="ru-RU" sz="1400" kern="1200" dirty="0"/>
            <a:t> </a:t>
          </a:r>
          <a:r>
            <a:rPr lang="ru-RU" sz="1400" kern="1200" dirty="0" err="1"/>
            <a:t>податків</a:t>
          </a:r>
          <a:r>
            <a:rPr lang="ru-RU" sz="1400" kern="1200" dirty="0"/>
            <a:t>.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Штрафи: якщо буде виявлено ухилення від сплати податків, платники податків мають покарання, включаючи штрафи та тюремне ув’язнення.</a:t>
          </a:r>
          <a:endParaRPr lang="en-US" sz="1400" kern="120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Обмін</a:t>
          </a:r>
          <a:r>
            <a:rPr lang="ru-RU" sz="1400" kern="1200" dirty="0"/>
            <a:t> </a:t>
          </a:r>
          <a:r>
            <a:rPr lang="ru-RU" sz="1400" kern="1200" dirty="0" err="1"/>
            <a:t>інформацією</a:t>
          </a:r>
          <a:r>
            <a:rPr lang="ru-RU" sz="1400" kern="1200" dirty="0"/>
            <a:t>: </a:t>
          </a:r>
          <a:r>
            <a:rPr lang="ru-RU" sz="1400" kern="1200" dirty="0" err="1"/>
            <a:t>податкові</a:t>
          </a:r>
          <a:r>
            <a:rPr lang="ru-RU" sz="1400" kern="1200" dirty="0"/>
            <a:t> </a:t>
          </a:r>
          <a:r>
            <a:rPr lang="ru-RU" sz="1400" kern="1200" dirty="0" err="1"/>
            <a:t>органи</a:t>
          </a:r>
          <a:r>
            <a:rPr lang="ru-RU" sz="1400" kern="1200" dirty="0"/>
            <a:t> </a:t>
          </a:r>
          <a:r>
            <a:rPr lang="ru-RU" sz="1400" kern="1200" dirty="0" err="1"/>
            <a:t>можуть</a:t>
          </a:r>
          <a:r>
            <a:rPr lang="ru-RU" sz="1400" kern="1200" dirty="0"/>
            <a:t> </a:t>
          </a:r>
          <a:r>
            <a:rPr lang="ru-RU" sz="1400" kern="1200" dirty="0" err="1"/>
            <a:t>ділитися</a:t>
          </a:r>
          <a:r>
            <a:rPr lang="ru-RU" sz="1400" kern="1200" dirty="0"/>
            <a:t> </a:t>
          </a:r>
          <a:r>
            <a:rPr lang="ru-RU" sz="1400" kern="1200" dirty="0" err="1"/>
            <a:t>інформацією</a:t>
          </a:r>
          <a:r>
            <a:rPr lang="ru-RU" sz="1400" kern="1200" dirty="0"/>
            <a:t> з </a:t>
          </a:r>
          <a:r>
            <a:rPr lang="ru-RU" sz="1400" kern="1200" dirty="0" err="1"/>
            <a:t>правоохоронними</a:t>
          </a:r>
          <a:r>
            <a:rPr lang="ru-RU" sz="1400" kern="1200" dirty="0"/>
            <a:t> органами для </a:t>
          </a:r>
          <a:r>
            <a:rPr lang="ru-RU" sz="1400" kern="1200" dirty="0" err="1"/>
            <a:t>розслідування</a:t>
          </a:r>
          <a:r>
            <a:rPr lang="ru-RU" sz="1400" kern="1200" dirty="0"/>
            <a:t> та судового </a:t>
          </a:r>
          <a:r>
            <a:rPr lang="ru-RU" sz="1400" kern="1200" dirty="0" err="1"/>
            <a:t>переслідування</a:t>
          </a:r>
          <a:r>
            <a:rPr lang="ru-RU" sz="1400" kern="1200" dirty="0"/>
            <a:t> </a:t>
          </a:r>
          <a:r>
            <a:rPr lang="ru-RU" sz="1400" kern="1200" dirty="0" err="1"/>
            <a:t>випадків</a:t>
          </a:r>
          <a:r>
            <a:rPr lang="ru-RU" sz="1400" kern="1200" dirty="0"/>
            <a:t> </a:t>
          </a:r>
          <a:r>
            <a:rPr lang="ru-RU" sz="1400" kern="1200" dirty="0" err="1"/>
            <a:t>ухилення</a:t>
          </a:r>
          <a:r>
            <a:rPr lang="ru-RU" sz="1400" kern="1200" dirty="0"/>
            <a:t> </a:t>
          </a:r>
          <a:r>
            <a:rPr lang="ru-RU" sz="1400" kern="1200" dirty="0" err="1"/>
            <a:t>від</a:t>
          </a:r>
          <a:r>
            <a:rPr lang="ru-RU" sz="1400" kern="1200" dirty="0"/>
            <a:t> </a:t>
          </a:r>
          <a:r>
            <a:rPr lang="ru-RU" sz="1400" kern="1200" dirty="0" err="1"/>
            <a:t>сплати</a:t>
          </a:r>
          <a:r>
            <a:rPr lang="ru-RU" sz="1400" kern="1200" dirty="0"/>
            <a:t> </a:t>
          </a:r>
          <a:r>
            <a:rPr lang="ru-RU" sz="1400" kern="1200" dirty="0" err="1"/>
            <a:t>податків</a:t>
          </a:r>
          <a:r>
            <a:rPr lang="ru-RU" sz="1400" kern="1200" dirty="0"/>
            <a:t>. </a:t>
          </a:r>
          <a:endParaRPr lang="en-U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/>
            <a:t>Соціальні мережі: платники податків взаємодіють один з одним через соціальні мережі, обмінюючись інформацією про стратегії та ризики ухилення від сплати податків.</a:t>
          </a:r>
          <a:endParaRPr lang="en-US" sz="1400" kern="1200"/>
        </a:p>
      </dsp:txBody>
      <dsp:txXfrm>
        <a:off x="5799327" y="54868"/>
        <a:ext cx="4708932" cy="4344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0E55B-6667-4C09-823F-4015ABDA9AAC}">
      <dsp:nvSpPr>
        <dsp:cNvPr id="0" name=""/>
        <dsp:cNvSpPr/>
      </dsp:nvSpPr>
      <dsp:spPr>
        <a:xfrm>
          <a:off x="0" y="290211"/>
          <a:ext cx="10515600" cy="5159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Якісні методи:</a:t>
          </a:r>
          <a:endParaRPr lang="en-US" sz="2100" kern="1200"/>
        </a:p>
      </dsp:txBody>
      <dsp:txXfrm>
        <a:off x="25188" y="315399"/>
        <a:ext cx="10465224" cy="465594"/>
      </dsp:txXfrm>
    </dsp:sp>
    <dsp:sp modelId="{038E82F6-2FBD-45D2-BD16-EDE28D8C7694}">
      <dsp:nvSpPr>
        <dsp:cNvPr id="0" name=""/>
        <dsp:cNvSpPr/>
      </dsp:nvSpPr>
      <dsp:spPr>
        <a:xfrm>
          <a:off x="0" y="806181"/>
          <a:ext cx="10515600" cy="1782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Експертні опитування: збір думок та думок експертів у сфері корупції та тіньової діяльності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Фокус-групи: проведення обговорень із групами осіб для збору якісних даних про сприйняття та поведінку, пов’язану з корупцією та тіньовою діяльністю</a:t>
          </a:r>
          <a:endParaRPr lang="en-US" sz="1600" kern="120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 err="1"/>
            <a:t>Тематичні</a:t>
          </a:r>
          <a:r>
            <a:rPr lang="ru-RU" sz="1600" kern="1200" dirty="0"/>
            <a:t> </a:t>
          </a:r>
          <a:r>
            <a:rPr lang="ru-RU" sz="1600" kern="1200" dirty="0" err="1"/>
            <a:t>дослідження</a:t>
          </a:r>
          <a:r>
            <a:rPr lang="ru-RU" sz="1600" kern="1200" dirty="0"/>
            <a:t>: </a:t>
          </a:r>
          <a:r>
            <a:rPr lang="ru-RU" sz="1600" kern="1200" dirty="0" err="1"/>
            <a:t>аналіз</a:t>
          </a:r>
          <a:r>
            <a:rPr lang="ru-RU" sz="1600" kern="1200" dirty="0"/>
            <a:t> </a:t>
          </a:r>
          <a:r>
            <a:rPr lang="ru-RU" sz="1600" kern="1200" dirty="0" err="1"/>
            <a:t>конкретних</a:t>
          </a:r>
          <a:r>
            <a:rPr lang="ru-RU" sz="1600" kern="1200" dirty="0"/>
            <a:t> </a:t>
          </a:r>
          <a:r>
            <a:rPr lang="ru-RU" sz="1600" kern="1200" dirty="0" err="1"/>
            <a:t>випадків</a:t>
          </a:r>
          <a:r>
            <a:rPr lang="ru-RU" sz="1600" kern="1200" dirty="0"/>
            <a:t> </a:t>
          </a:r>
          <a:r>
            <a:rPr lang="ru-RU" sz="1600" kern="1200" dirty="0" err="1"/>
            <a:t>корупції</a:t>
          </a:r>
          <a:r>
            <a:rPr lang="ru-RU" sz="1600" kern="1200" dirty="0"/>
            <a:t> та </a:t>
          </a:r>
          <a:r>
            <a:rPr lang="ru-RU" sz="1600" kern="1200" dirty="0" err="1"/>
            <a:t>тіньової</a:t>
          </a:r>
          <a:r>
            <a:rPr lang="ru-RU" sz="1600" kern="1200" dirty="0"/>
            <a:t> </a:t>
          </a:r>
          <a:r>
            <a:rPr lang="ru-RU" sz="1600" kern="1200" dirty="0" err="1"/>
            <a:t>діяльності</a:t>
          </a:r>
          <a:r>
            <a:rPr lang="ru-RU" sz="1600" kern="1200" dirty="0"/>
            <a:t> для </a:t>
          </a:r>
          <a:r>
            <a:rPr lang="ru-RU" sz="1600" kern="1200" dirty="0" err="1"/>
            <a:t>виявлення</a:t>
          </a:r>
          <a:r>
            <a:rPr lang="ru-RU" sz="1600" kern="1200" dirty="0"/>
            <a:t> </a:t>
          </a:r>
          <a:r>
            <a:rPr lang="ru-RU" sz="1600" kern="1200" dirty="0" err="1"/>
            <a:t>загальних</a:t>
          </a:r>
          <a:r>
            <a:rPr lang="ru-RU" sz="1600" kern="1200" dirty="0"/>
            <a:t> </a:t>
          </a:r>
          <a:r>
            <a:rPr lang="ru-RU" sz="1600" kern="1200" dirty="0" err="1"/>
            <a:t>закономірностей</a:t>
          </a:r>
          <a:r>
            <a:rPr lang="ru-RU" sz="1600" kern="1200" dirty="0"/>
            <a:t> і </a:t>
          </a:r>
          <a:r>
            <a:rPr lang="ru-RU" sz="1600" kern="1200" dirty="0" err="1"/>
            <a:t>факторів</a:t>
          </a:r>
          <a:r>
            <a:rPr lang="ru-RU" sz="1600" kern="1200" dirty="0"/>
            <a:t>, </a:t>
          </a:r>
          <a:r>
            <a:rPr lang="ru-RU" sz="1600" kern="1200" dirty="0" err="1"/>
            <a:t>що</a:t>
          </a:r>
          <a:r>
            <a:rPr lang="ru-RU" sz="1600" kern="1200" dirty="0"/>
            <a:t> лежать в </a:t>
          </a:r>
          <a:r>
            <a:rPr lang="ru-RU" sz="1600" kern="1200" dirty="0" err="1"/>
            <a:t>їх</a:t>
          </a:r>
          <a:r>
            <a:rPr lang="ru-RU" sz="1600" kern="1200" dirty="0"/>
            <a:t> </a:t>
          </a:r>
          <a:r>
            <a:rPr lang="ru-RU" sz="1600" kern="1200" dirty="0" err="1"/>
            <a:t>основі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Аналіз вмісту: вивчення документів, повідомлень ЗМІ та інших текстових даних для вилучення інформації, пов’язаної з корупцією та тіньовою діяльністю</a:t>
          </a:r>
          <a:endParaRPr lang="en-US" sz="1600" kern="1200"/>
        </a:p>
      </dsp:txBody>
      <dsp:txXfrm>
        <a:off x="0" y="806181"/>
        <a:ext cx="10515600" cy="1782269"/>
      </dsp:txXfrm>
    </dsp:sp>
    <dsp:sp modelId="{2A707A04-9221-4A58-BCDD-389188F21AEF}">
      <dsp:nvSpPr>
        <dsp:cNvPr id="0" name=""/>
        <dsp:cNvSpPr/>
      </dsp:nvSpPr>
      <dsp:spPr>
        <a:xfrm>
          <a:off x="0" y="2588451"/>
          <a:ext cx="10515600" cy="51597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/>
            <a:t>Гібрідні методи:</a:t>
          </a:r>
          <a:endParaRPr lang="en-US" sz="2100" kern="1200"/>
        </a:p>
      </dsp:txBody>
      <dsp:txXfrm>
        <a:off x="25188" y="2613639"/>
        <a:ext cx="10465224" cy="465594"/>
      </dsp:txXfrm>
    </dsp:sp>
    <dsp:sp modelId="{6C296662-22B5-48A3-B008-5D27674AAF77}">
      <dsp:nvSpPr>
        <dsp:cNvPr id="0" name=""/>
        <dsp:cNvSpPr/>
      </dsp:nvSpPr>
      <dsp:spPr>
        <a:xfrm>
          <a:off x="0" y="3104421"/>
          <a:ext cx="105156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Змішані методи: поєднання кількісних і якісних методів для отримання більш повного розуміння явища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/>
            <a:t>Метод Delphi: структурована техніка для досягнення консенсусу від групи експертів щодо складних питань</a:t>
          </a:r>
          <a:endParaRPr lang="en-US" sz="1600" kern="1200"/>
        </a:p>
      </dsp:txBody>
      <dsp:txXfrm>
        <a:off x="0" y="3104421"/>
        <a:ext cx="10515600" cy="554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04C13-9911-4589-91B0-A3494861B143}">
      <dsp:nvSpPr>
        <dsp:cNvPr id="0" name=""/>
        <dsp:cNvSpPr/>
      </dsp:nvSpPr>
      <dsp:spPr>
        <a:xfrm>
          <a:off x="2244476" y="1200742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792" y="1243885"/>
        <a:ext cx="25749" cy="5154"/>
      </dsp:txXfrm>
    </dsp:sp>
    <dsp:sp modelId="{1235E9C0-B76C-44AD-A550-83192C6D934D}">
      <dsp:nvSpPr>
        <dsp:cNvPr id="0" name=""/>
        <dsp:cNvSpPr/>
      </dsp:nvSpPr>
      <dsp:spPr>
        <a:xfrm>
          <a:off x="7224" y="574747"/>
          <a:ext cx="2239051" cy="1343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Обстеження роздрібної торгівлі</a:t>
          </a:r>
          <a:endParaRPr lang="en-US" sz="1200" kern="1200"/>
        </a:p>
      </dsp:txBody>
      <dsp:txXfrm>
        <a:off x="7224" y="574747"/>
        <a:ext cx="2239051" cy="1343430"/>
      </dsp:txXfrm>
    </dsp:sp>
    <dsp:sp modelId="{A35CA53E-8229-4504-8EEB-0FD59C1D7534}">
      <dsp:nvSpPr>
        <dsp:cNvPr id="0" name=""/>
        <dsp:cNvSpPr/>
      </dsp:nvSpPr>
      <dsp:spPr>
        <a:xfrm>
          <a:off x="4998509" y="1200742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1270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25" y="1243885"/>
        <a:ext cx="25749" cy="5154"/>
      </dsp:txXfrm>
    </dsp:sp>
    <dsp:sp modelId="{2E2086C5-528D-4399-BB79-B4CAA5E80364}">
      <dsp:nvSpPr>
        <dsp:cNvPr id="0" name=""/>
        <dsp:cNvSpPr/>
      </dsp:nvSpPr>
      <dsp:spPr>
        <a:xfrm>
          <a:off x="2761257" y="574747"/>
          <a:ext cx="2239051" cy="1343430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Щомісячні запитання щодо ділової активності, запасів товарів, замовлень у постачальників, передбачуваної економічної невизначеності, зайнятості, цін продажу.</a:t>
          </a:r>
          <a:endParaRPr lang="en-US" sz="1200" kern="1200"/>
        </a:p>
      </dsp:txBody>
      <dsp:txXfrm>
        <a:off x="2761257" y="574747"/>
        <a:ext cx="2239051" cy="1343430"/>
      </dsp:txXfrm>
    </dsp:sp>
    <dsp:sp modelId="{E2A61AB4-E091-429F-9283-69985B13C373}">
      <dsp:nvSpPr>
        <dsp:cNvPr id="0" name=""/>
        <dsp:cNvSpPr/>
      </dsp:nvSpPr>
      <dsp:spPr>
        <a:xfrm>
          <a:off x="7752542" y="1200742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1858" y="1243885"/>
        <a:ext cx="25749" cy="5154"/>
      </dsp:txXfrm>
    </dsp:sp>
    <dsp:sp modelId="{837587F0-35C4-431D-BBF1-DA86C1A8194D}">
      <dsp:nvSpPr>
        <dsp:cNvPr id="0" name=""/>
        <dsp:cNvSpPr/>
      </dsp:nvSpPr>
      <dsp:spPr>
        <a:xfrm>
          <a:off x="5515290" y="574747"/>
          <a:ext cx="2239051" cy="1343430"/>
        </a:xfrm>
        <a:prstGeom prst="rect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Будівельне обстеження</a:t>
          </a:r>
          <a:endParaRPr lang="en-US" sz="1200" kern="1200"/>
        </a:p>
      </dsp:txBody>
      <dsp:txXfrm>
        <a:off x="5515290" y="574747"/>
        <a:ext cx="2239051" cy="1343430"/>
      </dsp:txXfrm>
    </dsp:sp>
    <dsp:sp modelId="{F505A68D-6202-4EE9-B720-F94357DDF837}">
      <dsp:nvSpPr>
        <dsp:cNvPr id="0" name=""/>
        <dsp:cNvSpPr/>
      </dsp:nvSpPr>
      <dsp:spPr>
        <a:xfrm>
          <a:off x="1126750" y="1916378"/>
          <a:ext cx="8262099" cy="484381"/>
        </a:xfrm>
        <a:custGeom>
          <a:avLst/>
          <a:gdLst/>
          <a:ahLst/>
          <a:cxnLst/>
          <a:rect l="0" t="0" r="0" b="0"/>
          <a:pathLst>
            <a:path>
              <a:moveTo>
                <a:pt x="8262099" y="0"/>
              </a:moveTo>
              <a:lnTo>
                <a:pt x="8262099" y="259290"/>
              </a:lnTo>
              <a:lnTo>
                <a:pt x="0" y="259290"/>
              </a:lnTo>
              <a:lnTo>
                <a:pt x="0" y="484381"/>
              </a:lnTo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846" y="2155991"/>
        <a:ext cx="413906" cy="5154"/>
      </dsp:txXfrm>
    </dsp:sp>
    <dsp:sp modelId="{F5171D41-DCB1-45CC-8443-6B4968736F65}">
      <dsp:nvSpPr>
        <dsp:cNvPr id="0" name=""/>
        <dsp:cNvSpPr/>
      </dsp:nvSpPr>
      <dsp:spPr>
        <a:xfrm>
          <a:off x="8269323" y="574747"/>
          <a:ext cx="2239051" cy="1343430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Щомісячні запитання щодо будівельної діяльності та факторів, що її обмежують, книг замовлень, зайнятості, передбачуваної економічної невизначеності, стягуваних цін.</a:t>
          </a:r>
          <a:endParaRPr lang="en-US" sz="1200" kern="1200"/>
        </a:p>
      </dsp:txBody>
      <dsp:txXfrm>
        <a:off x="8269323" y="574747"/>
        <a:ext cx="2239051" cy="1343430"/>
      </dsp:txXfrm>
    </dsp:sp>
    <dsp:sp modelId="{960FBD1F-34E0-4750-813E-89C67B310F4D}">
      <dsp:nvSpPr>
        <dsp:cNvPr id="0" name=""/>
        <dsp:cNvSpPr/>
      </dsp:nvSpPr>
      <dsp:spPr>
        <a:xfrm>
          <a:off x="2244476" y="3059155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3792" y="3102297"/>
        <a:ext cx="25749" cy="5154"/>
      </dsp:txXfrm>
    </dsp:sp>
    <dsp:sp modelId="{9AFDF68E-E5D5-47C7-9EB0-7E98D42BD1E8}">
      <dsp:nvSpPr>
        <dsp:cNvPr id="0" name=""/>
        <dsp:cNvSpPr/>
      </dsp:nvSpPr>
      <dsp:spPr>
        <a:xfrm>
          <a:off x="7224" y="2433159"/>
          <a:ext cx="2239051" cy="1343430"/>
        </a:xfrm>
        <a:prstGeom prst="rect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Щоквартальні запитання щодо часу роботи, забезпечені поточним резервом.</a:t>
          </a:r>
          <a:endParaRPr lang="en-US" sz="1200" kern="1200"/>
        </a:p>
      </dsp:txBody>
      <dsp:txXfrm>
        <a:off x="7224" y="2433159"/>
        <a:ext cx="2239051" cy="1343430"/>
      </dsp:txXfrm>
    </dsp:sp>
    <dsp:sp modelId="{E2A30805-19B4-457A-B6B7-93342ED00A4D}">
      <dsp:nvSpPr>
        <dsp:cNvPr id="0" name=""/>
        <dsp:cNvSpPr/>
      </dsp:nvSpPr>
      <dsp:spPr>
        <a:xfrm>
          <a:off x="4998509" y="3059155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1270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25" y="3102297"/>
        <a:ext cx="25749" cy="5154"/>
      </dsp:txXfrm>
    </dsp:sp>
    <dsp:sp modelId="{710705E6-B212-44B0-99FE-09602E85ED7D}">
      <dsp:nvSpPr>
        <dsp:cNvPr id="0" name=""/>
        <dsp:cNvSpPr/>
      </dsp:nvSpPr>
      <dsp:spPr>
        <a:xfrm>
          <a:off x="2761257" y="2433159"/>
          <a:ext cx="2239051" cy="1343430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/>
            <a:t>Опитування споживачів</a:t>
          </a:r>
          <a:endParaRPr lang="en-US" sz="1200" kern="1200"/>
        </a:p>
      </dsp:txBody>
      <dsp:txXfrm>
        <a:off x="2761257" y="2433159"/>
        <a:ext cx="2239051" cy="1343430"/>
      </dsp:txXfrm>
    </dsp:sp>
    <dsp:sp modelId="{7022803B-E1F0-4AC2-9921-CFF78EBFD1EC}">
      <dsp:nvSpPr>
        <dsp:cNvPr id="0" name=""/>
        <dsp:cNvSpPr/>
      </dsp:nvSpPr>
      <dsp:spPr>
        <a:xfrm>
          <a:off x="7752542" y="3059155"/>
          <a:ext cx="4843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381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1858" y="3102297"/>
        <a:ext cx="25749" cy="5154"/>
      </dsp:txXfrm>
    </dsp:sp>
    <dsp:sp modelId="{9392CF64-8C69-4FBB-A88C-9FA11B03360B}">
      <dsp:nvSpPr>
        <dsp:cNvPr id="0" name=""/>
        <dsp:cNvSpPr/>
      </dsp:nvSpPr>
      <dsp:spPr>
        <a:xfrm>
          <a:off x="5515290" y="2433159"/>
          <a:ext cx="2239051" cy="1343430"/>
        </a:xfrm>
        <a:prstGeom prst="rect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Щомісячні запитання про фінансову ситуацію, передбачувану економічну невизначеність, загальну економічну ситуацію, цінові тенденції, безробіття, основні покупки та заощадження.</a:t>
          </a:r>
          <a:endParaRPr lang="en-US" sz="1200" kern="1200"/>
        </a:p>
      </dsp:txBody>
      <dsp:txXfrm>
        <a:off x="5515290" y="2433159"/>
        <a:ext cx="2239051" cy="1343430"/>
      </dsp:txXfrm>
    </dsp:sp>
    <dsp:sp modelId="{DDADDE28-9FE8-404A-8B46-71200418B2EB}">
      <dsp:nvSpPr>
        <dsp:cNvPr id="0" name=""/>
        <dsp:cNvSpPr/>
      </dsp:nvSpPr>
      <dsp:spPr>
        <a:xfrm>
          <a:off x="8269323" y="2433159"/>
          <a:ext cx="2239051" cy="134343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715" tIns="115166" rIns="109715" bIns="11516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/>
            <a:t>Щоквартальні питання про намір придбати автомобіль, придбати або побудувати будинок, благоустрій житла.</a:t>
          </a:r>
          <a:endParaRPr lang="en-US" sz="1200" kern="1200"/>
        </a:p>
      </dsp:txBody>
      <dsp:txXfrm>
        <a:off x="8269323" y="2433159"/>
        <a:ext cx="2239051" cy="134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B710-05E6-4F39-AFE3-3575A416696A}" type="datetimeFigureOut">
              <a:rPr lang="uk-UA" smtClean="0"/>
              <a:t>02.10.2024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E62EE-6913-4647-9322-6278CB3F268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09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Також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вживають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терміни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«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неофіційна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економіка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», «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таємна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економіка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», «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контрекономіка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», «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паралельний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ринок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», «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чорний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ринок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», «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сірий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ru-RU" b="0" i="0" dirty="0" err="1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ринок</a:t>
            </a:r>
            <a:r>
              <a:rPr lang="ru-RU" b="0" i="0" dirty="0">
                <a:solidFill>
                  <a:srgbClr val="3F4348"/>
                </a:solidFill>
                <a:effectLst/>
                <a:latin typeface="Fira Sans" panose="020B0503050000020004" pitchFamily="34" charset="0"/>
              </a:rPr>
              <a:t>»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E62EE-6913-4647-9322-6278CB3F268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3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Жодна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зазначених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методик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може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бути абсолютно точною, тому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Мінекономіки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розраховують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агрегований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показник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(на жаль,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публікацію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цих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показників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, як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багатьох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інших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призупинено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 з початком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війни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 panose="02000000000000000000" pitchFamily="2" charset="0"/>
              </a:rPr>
              <a:t>).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E62EE-6913-4647-9322-6278CB3F268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BF1AA-17DB-6B34-70C2-841F4E93C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94EC727-FC7F-CDB1-37CA-C5DFA9E78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14E43-E50E-3456-3D2E-F95CDA87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A30C-88EA-431C-8D58-F4EDB42D8587}" type="datetime1">
              <a:rPr lang="uk-UA" smtClean="0"/>
              <a:t>02.10.2024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E5E5F19-FAC4-90C3-2ABF-9E88A4DF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56FC0-D3B1-8998-F23B-5385D810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254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4C698-B14E-AE65-CE56-E237993B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645209F-70DB-7740-9D34-2BAC1D4ED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190B55-45CC-D972-B050-DE550937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58F8-F137-4C8B-ADE3-948F56124780}" type="datetime1">
              <a:rPr lang="uk-UA" smtClean="0"/>
              <a:t>02.10.2024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A8A5E5-5DF4-0E3F-DA82-2CD44809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2A643C-789B-E8F6-40D4-BDB885D0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30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85DAF0B-33DD-88C3-253F-738E1F23D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BD32475-1447-99E2-F88A-5A745EE3F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4455B-3607-315A-99AB-5EFBA56E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65382-1468-4B3E-9B5D-A0AECA14717B}" type="datetime1">
              <a:rPr lang="uk-UA" smtClean="0"/>
              <a:t>02.10.2024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07B400-A826-9FE1-6C76-3E6F9750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D838D3-A67A-9773-FC72-2390698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71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828C9-7104-CDB2-0703-EC7ECDC0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69E961-A9F7-6245-E31B-909068C3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CB257D-1548-8929-3EE2-6E1DCA63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67FC-0CB1-4144-B74F-3D9D62987225}" type="datetime1">
              <a:rPr lang="uk-UA" smtClean="0"/>
              <a:t>02.10.2024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2A21C6-7C92-8C2D-38D3-031306ED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4328B9-A6CD-C8AE-1B3C-6FEA88A0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75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78D78-0E67-FADF-8523-BABBC2D6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59F6402-961E-2AD4-F2DA-B6C88CD18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8CEF48D-F309-D2AF-56A0-8A250F99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07B2-B66E-473C-932F-503C9B72CD66}" type="datetime1">
              <a:rPr lang="uk-UA" smtClean="0"/>
              <a:t>02.10.2024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AB8C95-BACF-C600-D798-0B0EE111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54B68E-638F-C83B-340E-C0340A3D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18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8D7B6-1530-E7DC-F44D-84B48E08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1900C4-2D6D-3CB8-C186-0C9C6AD9F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17DE623-C84E-928B-5B52-AF59D32B1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4D1F1C-42E9-634C-6541-A5796505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1776-4794-4CF1-8F07-B0EF528CDF0D}" type="datetime1">
              <a:rPr lang="uk-UA" smtClean="0"/>
              <a:t>02.10.2024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E73781-E533-6849-1E6F-0372156A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B15C88-A37A-8F62-3A08-756F4CFF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34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364BF-DDFC-7DEF-26B6-B2B5858D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D6217B-9FB8-69BD-1D45-FBD9F3F3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2F13F35-B8A1-5C69-DBBD-1DA630931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505E3CD-14B1-A21F-9E3B-689715C4A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1E0739D-9471-024A-4700-51CABE8D9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931C8F-1F4B-8851-103E-C085B3F8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389F-B556-43C4-8C76-E617B8486D56}" type="datetime1">
              <a:rPr lang="uk-UA" smtClean="0"/>
              <a:t>02.10.2024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F40080A-46FB-CEF9-FF79-252A67B4B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FF889C-61DB-5764-A335-FD737F78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08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81ABD-D7E2-A2C8-CF83-2E3C0279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71EC782-3526-DC90-44B9-3B77E447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6C70-4C2A-4918-9D0A-22A34E9B2F08}" type="datetime1">
              <a:rPr lang="uk-UA" smtClean="0"/>
              <a:t>02.10.2024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F068B4A-E4F9-E765-48E1-2591068F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93CE08A-7681-1B45-FABD-46DA6A1D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84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5AC6EF-9E39-7551-62D2-F21AE471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F42A-DDD3-4522-B68F-976688A96193}" type="datetime1">
              <a:rPr lang="uk-UA" smtClean="0"/>
              <a:t>02.10.2024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DFBA753-7403-C8F6-2B19-6F4DAB40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027D386-CB72-8528-F65C-FA2F42E4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5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FA76A-14AD-FE05-8D57-9BB8B9E7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484BD5-A644-BC92-ACB8-A154CA39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855177-4425-E6E9-CB22-0F031EE09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80CF4-B31D-3A1A-E59F-59C553F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AE6D-C94F-4C18-80B8-C94F1673FA4D}" type="datetime1">
              <a:rPr lang="uk-UA" smtClean="0"/>
              <a:t>02.10.2024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6151930-BCC6-A534-687C-F7C02C0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09D604-4CFF-2442-701F-7F51FED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01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B8DF3-C6E5-2FA3-3479-B073E853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F7E42EC-1C03-4E78-68C5-0373C36A7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4C97B6-ADC8-501E-652F-5A41F949D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7B6783-B5BC-6BBC-51A4-945DA93C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2D49-4257-4C90-B658-0B241840AF40}" type="datetime1">
              <a:rPr lang="uk-UA" smtClean="0"/>
              <a:t>02.10.2024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031040-DA8F-5BE0-4CD7-618485D4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1987C8-E32C-C2FB-266A-4D9F1ACD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38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F05AAA9-1EC1-FCB7-A15E-FEE7483E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FF9D01-83CC-EED1-CC14-EAAEE0A42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BB4CB0-2CE8-A2E5-0B9B-6110DCA71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A5837-2AA3-4AD6-988C-85F6488423F1}" type="datetime1">
              <a:rPr lang="uk-UA" smtClean="0"/>
              <a:t>02.10.2024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C49C3E-2713-C08E-7A1C-29C6FE86E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84A1D3-CBBE-FA8C-D748-8B656C0B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67D24-8DBE-40BE-B25C-523A776EB1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98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conomy-finance.ec.europa.eu/economic-forecast-and-surveys/business-and-consumer-surveys_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9DD3E-EDAC-C940-19EE-ACE8C23C3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69133"/>
            <a:ext cx="9144000" cy="2387600"/>
          </a:xfrm>
        </p:spPr>
        <p:txBody>
          <a:bodyPr/>
          <a:lstStyle/>
          <a:p>
            <a:r>
              <a:rPr lang="ru-RU" dirty="0" err="1"/>
              <a:t>Навчальний</a:t>
            </a:r>
            <a:r>
              <a:rPr lang="ru-RU" dirty="0"/>
              <a:t> курс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CA10FFD-5D40-3137-7CD6-C21FED3D9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6937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uk-UA" b="1" i="0" dirty="0">
                <a:solidFill>
                  <a:srgbClr val="202124"/>
                </a:solidFill>
                <a:effectLst/>
                <a:latin typeface="+mj-lt"/>
              </a:rPr>
              <a:t>«Антикорупційна  політика та політика протидії тіньовій економіці ЄС»</a:t>
            </a:r>
            <a:br>
              <a:rPr lang="uk-UA" b="1" i="0" dirty="0">
                <a:solidFill>
                  <a:srgbClr val="202124"/>
                </a:solidFill>
                <a:effectLst/>
                <a:latin typeface="+mj-lt"/>
              </a:rPr>
            </a:br>
            <a:endParaRPr lang="uk-UA" b="1" i="0" dirty="0">
              <a:solidFill>
                <a:srgbClr val="202124"/>
              </a:solidFill>
              <a:effectLst/>
              <a:latin typeface="+mj-lt"/>
            </a:endParaRPr>
          </a:p>
          <a:p>
            <a:r>
              <a:rPr lang="uk-UA" b="1" i="0" dirty="0" err="1">
                <a:solidFill>
                  <a:srgbClr val="202124"/>
                </a:solidFill>
                <a:effectLst/>
                <a:latin typeface="+mj-lt"/>
              </a:rPr>
              <a:t>Вебінар</a:t>
            </a:r>
            <a:r>
              <a:rPr lang="uk-UA" b="1" dirty="0">
                <a:solidFill>
                  <a:srgbClr val="202124"/>
                </a:solidFill>
                <a:latin typeface="+mj-lt"/>
              </a:rPr>
              <a:t>: </a:t>
            </a:r>
          </a:p>
          <a:p>
            <a:r>
              <a:rPr lang="uk-UA" b="1" dirty="0">
                <a:solidFill>
                  <a:srgbClr val="202124"/>
                </a:solidFill>
                <a:latin typeface="+mj-lt"/>
              </a:rPr>
              <a:t>М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етоди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прогнозування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широкого спектру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економічних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показників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–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чинників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корупції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та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тіньової</a:t>
            </a:r>
            <a:r>
              <a:rPr lang="ru-RU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+mj-lt"/>
              </a:rPr>
              <a:t>діяльності</a:t>
            </a:r>
            <a:endParaRPr lang="uk-UA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A1724-4A4E-90C6-1D8D-29E5B763BD16}"/>
              </a:ext>
            </a:extLst>
          </p:cNvPr>
          <p:cNvSpPr txBox="1"/>
          <p:nvPr/>
        </p:nvSpPr>
        <p:spPr>
          <a:xfrm>
            <a:off x="1524000" y="3072454"/>
            <a:ext cx="9457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+mj-lt"/>
              </a:rPr>
              <a:t>Модуль Жана Моне «</a:t>
            </a:r>
            <a:r>
              <a:rPr lang="ru-RU" sz="2400" i="1" dirty="0" err="1">
                <a:latin typeface="+mj-lt"/>
              </a:rPr>
              <a:t>Протидія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корупції</a:t>
            </a:r>
            <a:r>
              <a:rPr lang="ru-RU" sz="2400" i="1" dirty="0">
                <a:latin typeface="+mj-lt"/>
              </a:rPr>
              <a:t> та </a:t>
            </a:r>
            <a:r>
              <a:rPr lang="ru-RU" sz="2400" i="1" dirty="0" err="1">
                <a:latin typeface="+mj-lt"/>
              </a:rPr>
              <a:t>тіньовій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економіці</a:t>
            </a:r>
            <a:r>
              <a:rPr lang="ru-RU" sz="2400" i="1" dirty="0">
                <a:latin typeface="+mj-lt"/>
              </a:rPr>
              <a:t>: крок за кроком до </a:t>
            </a:r>
            <a:r>
              <a:rPr lang="ru-RU" sz="2400" i="1" dirty="0" err="1">
                <a:latin typeface="+mj-lt"/>
              </a:rPr>
              <a:t>спільної</a:t>
            </a:r>
            <a:r>
              <a:rPr lang="ru-RU" sz="2400" i="1" dirty="0">
                <a:latin typeface="+mj-lt"/>
              </a:rPr>
              <a:t> </a:t>
            </a:r>
            <a:r>
              <a:rPr lang="ru-RU" sz="2400" i="1" dirty="0" err="1">
                <a:latin typeface="+mj-lt"/>
              </a:rPr>
              <a:t>Європи</a:t>
            </a:r>
            <a:r>
              <a:rPr lang="ru-RU" sz="2400" i="1" dirty="0">
                <a:latin typeface="+mj-lt"/>
              </a:rPr>
              <a:t>» </a:t>
            </a:r>
            <a:r>
              <a:rPr lang="en-GB" sz="2400" i="1" dirty="0">
                <a:latin typeface="+mj-lt"/>
              </a:rPr>
              <a:t>(“</a:t>
            </a:r>
            <a:r>
              <a:rPr lang="en-US" sz="2400" i="1" dirty="0">
                <a:latin typeface="+mj-lt"/>
              </a:rPr>
              <a:t>Anti-corruption and countering shadow economy: step by step to common Europe”)</a:t>
            </a:r>
            <a:endParaRPr lang="uk-UA" sz="2400" i="1" dirty="0">
              <a:latin typeface="+mj-lt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2CD913-03C7-EB80-0874-F26B271A3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" y="5082876"/>
            <a:ext cx="4142232" cy="1480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3ED7E-FB8C-B4B7-E7B7-9E434572348C}"/>
              </a:ext>
            </a:extLst>
          </p:cNvPr>
          <p:cNvSpPr txBox="1"/>
          <p:nvPr/>
        </p:nvSpPr>
        <p:spPr>
          <a:xfrm>
            <a:off x="5612749" y="4328701"/>
            <a:ext cx="6097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Койбічук Віталія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Василівна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к.е.н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., доцент, кафедра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економічної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кібернетики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https://ek.biem.sumdu.edu.ua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156B84-61FF-1FE1-4ECC-B215096E1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2" y="301047"/>
            <a:ext cx="1289424" cy="912329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7C2251E1-A3D4-2FD3-B2B8-406C3E0C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53646"/>
            <a:ext cx="1042257" cy="1166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81C7C8-52C6-D84F-9C97-447DB53FF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875" y="5275216"/>
            <a:ext cx="1009763" cy="909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07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E4C98-9769-DA06-10C9-D1749607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етод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ru-RU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що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оцінює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динаміку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роздрібної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торгівлі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та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реальних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витрат</a:t>
            </a:r>
            <a:r>
              <a:rPr lang="en-US" sz="2300" b="1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населення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на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купівлю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споживчих</a:t>
            </a:r>
            <a:r>
              <a:rPr lang="en-US" sz="2300" b="0" i="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300" b="0" i="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товарів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6834B0-A7A8-0D40-FA9F-5F4CED25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438" y="152400"/>
            <a:ext cx="3486398" cy="5109583"/>
          </a:xfrm>
        </p:spPr>
        <p:txBody>
          <a:bodyPr vert="horz" lIns="91440" tIns="45720" rIns="91440" bIns="45720" rtlCol="0">
            <a:noAutofit/>
          </a:bodyPr>
          <a:lstStyle/>
          <a:p>
            <a:pPr marL="0" algn="just"/>
            <a:r>
              <a:rPr lang="en-US" sz="1600" b="0" i="0" dirty="0" err="1">
                <a:effectLst/>
              </a:rPr>
              <a:t>якщо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офіційні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торговельні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обороти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зростають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швидше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ніж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реальні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доходи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населення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то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частину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тіньових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доходів</a:t>
            </a:r>
            <a:r>
              <a:rPr lang="en-US" sz="1600" b="0" i="0" dirty="0">
                <a:effectLst/>
              </a:rPr>
              <a:t> і </a:t>
            </a:r>
            <a:r>
              <a:rPr lang="en-US" sz="1600" b="0" i="0" dirty="0" err="1">
                <a:effectLst/>
              </a:rPr>
              <a:t>накопичень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фізичні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особи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витрачають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через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легальний</a:t>
            </a:r>
            <a:r>
              <a:rPr lang="en-US" sz="1600" b="0" i="0" dirty="0">
                <a:effectLst/>
              </a:rPr>
              <a:t> </a:t>
            </a:r>
            <a:r>
              <a:rPr lang="en-US" sz="1600" b="0" i="0" dirty="0" err="1">
                <a:effectLst/>
              </a:rPr>
              <a:t>сектор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економіки</a:t>
            </a:r>
            <a:r>
              <a:rPr lang="en-US" sz="1600" b="0" i="0" dirty="0">
                <a:effectLst/>
              </a:rPr>
              <a:t>. </a:t>
            </a:r>
            <a:r>
              <a:rPr lang="en-US" sz="1600" b="0" i="0" dirty="0" err="1">
                <a:effectLst/>
              </a:rPr>
              <a:t>Тобто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відбувається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детінізація</a:t>
            </a:r>
            <a:r>
              <a:rPr lang="en-US" sz="1600" b="0" i="0" dirty="0">
                <a:effectLst/>
              </a:rPr>
              <a:t>.</a:t>
            </a:r>
          </a:p>
          <a:p>
            <a:pPr marL="0"/>
            <a:endParaRPr lang="en-US" sz="1600" dirty="0"/>
          </a:p>
          <a:p>
            <a:pPr marL="0" algn="just"/>
            <a:r>
              <a:rPr lang="en-US" sz="1600" dirty="0"/>
              <a:t>“</a:t>
            </a:r>
            <a:r>
              <a:rPr lang="en-US" sz="1600" b="0" i="0" dirty="0">
                <a:effectLst/>
              </a:rPr>
              <a:t>2023 </a:t>
            </a:r>
            <a:r>
              <a:rPr lang="en-US" sz="1600" b="0" i="0" dirty="0" err="1">
                <a:effectLst/>
              </a:rPr>
              <a:t>року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роздрібний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офіційний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торговельний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оборот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фізичних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осіб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становив</a:t>
            </a:r>
            <a:r>
              <a:rPr lang="en-US" sz="1600" b="0" i="0" dirty="0">
                <a:effectLst/>
              </a:rPr>
              <a:t> 1,8 </a:t>
            </a:r>
            <a:r>
              <a:rPr lang="en-US" sz="1600" b="0" i="0" dirty="0" err="1">
                <a:effectLst/>
              </a:rPr>
              <a:t>трлн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грн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збільшившись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із</a:t>
            </a:r>
            <a:r>
              <a:rPr lang="en-US" sz="1600" b="0" i="0" dirty="0">
                <a:effectLst/>
              </a:rPr>
              <a:t> 1,4 </a:t>
            </a:r>
            <a:r>
              <a:rPr lang="en-US" sz="1600" b="0" i="0" dirty="0" err="1">
                <a:effectLst/>
              </a:rPr>
              <a:t>трлн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грн</a:t>
            </a:r>
            <a:r>
              <a:rPr lang="en-US" sz="1600" b="0" i="0" dirty="0">
                <a:effectLst/>
              </a:rPr>
              <a:t> 2021 </a:t>
            </a:r>
            <a:r>
              <a:rPr lang="en-US" sz="1600" b="0" i="0" dirty="0" err="1">
                <a:effectLst/>
              </a:rPr>
              <a:t>року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</a:t>
            </a:r>
            <a:r>
              <a:rPr lang="en-US" sz="1600" b="0" i="0" dirty="0">
                <a:effectLst/>
              </a:rPr>
              <a:t> 30,5% у </a:t>
            </a:r>
            <a:r>
              <a:rPr lang="en-US" sz="1600" b="0" i="0" dirty="0" err="1">
                <a:effectLst/>
              </a:rPr>
              <a:t>номінальному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вираженні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</a:t>
            </a:r>
            <a:r>
              <a:rPr lang="en-US" sz="1600" b="0" i="0" dirty="0">
                <a:effectLst/>
              </a:rPr>
              <a:t> 15,4% з </a:t>
            </a:r>
            <a:r>
              <a:rPr lang="en-US" sz="1600" b="0" i="0" dirty="0" err="1">
                <a:effectLst/>
              </a:rPr>
              <a:t>урахуванням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інфляції</a:t>
            </a:r>
            <a:r>
              <a:rPr lang="en-US" sz="1600" b="0" i="0" dirty="0">
                <a:effectLst/>
              </a:rPr>
              <a:t>. </a:t>
            </a:r>
            <a:r>
              <a:rPr lang="en-US" sz="1600" b="0" i="0" dirty="0" err="1">
                <a:effectLst/>
              </a:rPr>
              <a:t>При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цьому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реальне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зростання</a:t>
            </a:r>
            <a:r>
              <a:rPr lang="en-US" sz="1600" b="0" i="0" dirty="0">
                <a:effectLst/>
              </a:rPr>
              <a:t> (</a:t>
            </a:r>
            <a:r>
              <a:rPr lang="en-US" sz="1600" b="0" i="0" dirty="0" err="1">
                <a:effectLst/>
              </a:rPr>
              <a:t>за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мінусом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інфляції</a:t>
            </a:r>
            <a:r>
              <a:rPr lang="en-US" sz="1600" b="0" i="0" dirty="0">
                <a:effectLst/>
              </a:rPr>
              <a:t>) </a:t>
            </a:r>
            <a:r>
              <a:rPr lang="en-US" sz="1600" b="0" i="0" dirty="0" err="1">
                <a:effectLst/>
              </a:rPr>
              <a:t>доходів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населення</a:t>
            </a:r>
            <a:r>
              <a:rPr lang="en-US" sz="1600" b="0" i="0" dirty="0">
                <a:effectLst/>
              </a:rPr>
              <a:t> 2023 </a:t>
            </a:r>
            <a:r>
              <a:rPr lang="en-US" sz="1600" b="0" i="0" dirty="0" err="1">
                <a:effectLst/>
              </a:rPr>
              <a:t>року</a:t>
            </a:r>
            <a:r>
              <a:rPr lang="en-US" sz="1600" b="0" i="0" dirty="0">
                <a:effectLst/>
              </a:rPr>
              <a:t> в </a:t>
            </a:r>
            <a:r>
              <a:rPr lang="en-US" sz="1600" b="0" i="0" dirty="0" err="1">
                <a:effectLst/>
              </a:rPr>
              <a:t>офіційному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сегменті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становило</a:t>
            </a:r>
            <a:r>
              <a:rPr lang="en-US" sz="1600" b="0" i="0" dirty="0">
                <a:effectLst/>
              </a:rPr>
              <a:t> 3,5%. </a:t>
            </a:r>
            <a:r>
              <a:rPr lang="en-US" sz="1600" b="0" i="0" dirty="0" err="1">
                <a:effectLst/>
              </a:rPr>
              <a:t>Враховуючи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що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динаміка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трансфертів</a:t>
            </a:r>
            <a:r>
              <a:rPr lang="en-US" sz="1600" b="0" i="0" dirty="0">
                <a:effectLst/>
              </a:rPr>
              <a:t> з-</a:t>
            </a:r>
            <a:r>
              <a:rPr lang="en-US" sz="1600" b="0" i="0" dirty="0" err="1">
                <a:effectLst/>
              </a:rPr>
              <a:t>за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кордону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зазначений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період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збільшувалася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можна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суто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теоретично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вважати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що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легалізація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через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торгівлю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зменшила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тіньовий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сектор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більш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як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</a:t>
            </a:r>
            <a:r>
              <a:rPr lang="en-US" sz="1600" b="0" i="0" dirty="0">
                <a:effectLst/>
              </a:rPr>
              <a:t> 10%.</a:t>
            </a:r>
            <a:r>
              <a:rPr lang="en-US" sz="1600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714A9-C9BE-951D-CCCF-182A98F86A09}"/>
              </a:ext>
            </a:extLst>
          </p:cNvPr>
          <p:cNvSpPr txBox="1"/>
          <p:nvPr/>
        </p:nvSpPr>
        <p:spPr>
          <a:xfrm>
            <a:off x="8705601" y="5466964"/>
            <a:ext cx="3486398" cy="125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ru-RU" sz="1400" dirty="0" err="1">
                <a:effectLst/>
              </a:rPr>
              <a:t>Джерело</a:t>
            </a:r>
            <a:r>
              <a:rPr lang="ru-RU" sz="1400" dirty="0"/>
              <a:t>: </a:t>
            </a:r>
            <a:r>
              <a:rPr lang="en-US" sz="1400" dirty="0" err="1">
                <a:effectLst/>
              </a:rPr>
              <a:t>Тіньова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економіка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України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та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її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розмір</a:t>
            </a:r>
            <a:r>
              <a:rPr lang="en-US" sz="1400" dirty="0">
                <a:effectLst/>
              </a:rPr>
              <a:t>: </a:t>
            </a:r>
            <a:r>
              <a:rPr lang="en-US" sz="1400" dirty="0" err="1">
                <a:effectLst/>
              </a:rPr>
              <a:t>Україна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кримінальна</a:t>
            </a:r>
            <a:r>
              <a:rPr lang="en-US" sz="1400" dirty="0">
                <a:effectLst/>
              </a:rPr>
              <a:t>.</a:t>
            </a:r>
            <a:r>
              <a:rPr lang="ru-RU" sz="1400" dirty="0">
                <a:effectLst/>
              </a:rPr>
              <a:t> </a:t>
            </a:r>
            <a:r>
              <a:rPr lang="en-US" sz="1400" dirty="0">
                <a:effectLst/>
              </a:rPr>
              <a:t>URL: https://cripo.com.ua/processes/tinova-ekonomika-ukrayiny-ta-yiyi-rozmir/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7C7F32-FBB8-4794-547A-FC4C2582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47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E4C98-9769-DA06-10C9-D1749607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073423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Електричний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6834B0-A7A8-0D40-FA9F-5F4CED257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479" y="1950570"/>
            <a:ext cx="4483324" cy="2699968"/>
          </a:xfrm>
        </p:spPr>
        <p:txBody>
          <a:bodyPr vert="horz" lIns="91440" tIns="45720" rIns="91440" bIns="45720" rtlCol="0">
            <a:noAutofit/>
          </a:bodyPr>
          <a:lstStyle/>
          <a:p>
            <a:pPr marL="0" algn="just"/>
            <a:r>
              <a:rPr lang="en-US" sz="1600" b="0" i="0" dirty="0" err="1">
                <a:effectLst/>
              </a:rPr>
              <a:t>ґрунтується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припущенні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що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реальне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зростання</a:t>
            </a:r>
            <a:r>
              <a:rPr lang="en-US" sz="1600" b="0" i="0" dirty="0">
                <a:effectLst/>
              </a:rPr>
              <a:t> ВВП </a:t>
            </a:r>
            <a:r>
              <a:rPr lang="en-US" sz="1600" b="0" i="0" dirty="0" err="1">
                <a:effectLst/>
              </a:rPr>
              <a:t>супроводжується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адекватним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збільшенням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споживання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електроенергії</a:t>
            </a:r>
            <a:r>
              <a:rPr lang="en-US" sz="1600" b="0" i="0" dirty="0">
                <a:effectLst/>
              </a:rPr>
              <a:t> (</a:t>
            </a:r>
            <a:r>
              <a:rPr lang="en-US" sz="1600" b="0" i="0" dirty="0" err="1">
                <a:effectLst/>
              </a:rPr>
              <a:t>крім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побутових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споживачів</a:t>
            </a:r>
            <a:r>
              <a:rPr lang="en-US" sz="1600" b="0" i="0" dirty="0">
                <a:effectLst/>
              </a:rPr>
              <a:t>). </a:t>
            </a:r>
            <a:r>
              <a:rPr lang="en-US" sz="1600" b="0" i="0" dirty="0" err="1">
                <a:effectLst/>
              </a:rPr>
              <a:t>Якщо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валовий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продукт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зростає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швидше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за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споживання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електроенергії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то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частину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приросту</a:t>
            </a:r>
            <a:r>
              <a:rPr lang="en-US" sz="1600" b="0" i="0" dirty="0">
                <a:effectLst/>
              </a:rPr>
              <a:t> ВВП </a:t>
            </a:r>
            <a:r>
              <a:rPr lang="en-US" sz="1600" b="0" i="0" dirty="0" err="1">
                <a:effectLst/>
              </a:rPr>
              <a:t>було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забезпечено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не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реальним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збільшенням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обсягів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виробництва</a:t>
            </a:r>
            <a:r>
              <a:rPr lang="en-US" sz="1600" b="0" i="0" dirty="0">
                <a:effectLst/>
              </a:rPr>
              <a:t>, а </a:t>
            </a:r>
            <a:r>
              <a:rPr lang="en-US" sz="1600" b="0" i="0" dirty="0" err="1">
                <a:effectLst/>
              </a:rPr>
              <a:t>виведенням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із</a:t>
            </a:r>
            <a:r>
              <a:rPr lang="en-US" sz="1600" b="0" i="0" dirty="0">
                <a:effectLst/>
              </a:rPr>
              <a:t> «</a:t>
            </a:r>
            <a:r>
              <a:rPr lang="en-US" sz="1600" b="0" i="0" dirty="0" err="1">
                <a:effectLst/>
              </a:rPr>
              <a:t>тіні</a:t>
            </a:r>
            <a:r>
              <a:rPr lang="en-US" sz="1600" b="0" i="0" dirty="0">
                <a:effectLst/>
              </a:rPr>
              <a:t>» </a:t>
            </a:r>
            <a:r>
              <a:rPr lang="en-US" sz="1600" b="0" i="0" dirty="0" err="1">
                <a:effectLst/>
              </a:rPr>
              <a:t>певної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частки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кінцевого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продукту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при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константі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рівня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енерговитрат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двох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порівнюваних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періодів</a:t>
            </a:r>
            <a:r>
              <a:rPr lang="en-US" sz="1600" b="0" i="0" dirty="0">
                <a:effectLst/>
              </a:rPr>
              <a:t>.</a:t>
            </a:r>
            <a:endParaRPr lang="ru-RU" sz="1600" b="0" i="0" dirty="0">
              <a:effectLst/>
            </a:endParaRPr>
          </a:p>
          <a:p>
            <a:pPr marL="0" algn="just"/>
            <a:r>
              <a:rPr lang="ru-RU" sz="1600" dirty="0"/>
              <a:t>за </a:t>
            </a:r>
            <a:r>
              <a:rPr lang="ru-RU" sz="1600" dirty="0" err="1"/>
              <a:t>дослідженнями</a:t>
            </a:r>
            <a:r>
              <a:rPr lang="ru-RU" sz="1600" dirty="0"/>
              <a:t> </a:t>
            </a:r>
            <a:r>
              <a:rPr lang="ru-RU" sz="1600" dirty="0" err="1"/>
              <a:t>аналітиків</a:t>
            </a:r>
            <a:r>
              <a:rPr lang="ru-RU" sz="1600" dirty="0"/>
              <a:t> «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err="1"/>
              <a:t>кримінальної</a:t>
            </a:r>
            <a:r>
              <a:rPr lang="ru-RU" sz="1600" dirty="0"/>
              <a:t>», </a:t>
            </a:r>
            <a:r>
              <a:rPr lang="ru-RU" sz="1600" dirty="0" err="1"/>
              <a:t>суто</a:t>
            </a:r>
            <a:r>
              <a:rPr lang="ru-RU" sz="1600" dirty="0"/>
              <a:t> теоретично </a:t>
            </a:r>
            <a:r>
              <a:rPr lang="ru-RU" sz="1600" dirty="0" err="1"/>
              <a:t>електричний</a:t>
            </a:r>
            <a:r>
              <a:rPr lang="ru-RU" sz="1600" dirty="0"/>
              <a:t> метод </a:t>
            </a:r>
            <a:r>
              <a:rPr lang="ru-RU" sz="1600" dirty="0" err="1"/>
              <a:t>демонструє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</a:t>
            </a:r>
            <a:r>
              <a:rPr lang="ru-RU" sz="1600" dirty="0" err="1"/>
              <a:t>детінізацію</a:t>
            </a:r>
            <a:r>
              <a:rPr lang="ru-RU" sz="1600" dirty="0"/>
              <a:t> на 5%.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714A9-C9BE-951D-CCCF-182A98F86A09}"/>
              </a:ext>
            </a:extLst>
          </p:cNvPr>
          <p:cNvSpPr txBox="1"/>
          <p:nvPr/>
        </p:nvSpPr>
        <p:spPr>
          <a:xfrm>
            <a:off x="6691379" y="2326214"/>
            <a:ext cx="4554501" cy="155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effectLst/>
              </a:rPr>
              <a:t>Джерело</a:t>
            </a:r>
            <a:r>
              <a:rPr lang="en-US" sz="2000" dirty="0"/>
              <a:t>: </a:t>
            </a:r>
            <a:r>
              <a:rPr lang="en-US" sz="2000" dirty="0" err="1">
                <a:effectLst/>
              </a:rPr>
              <a:t>Тіньова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економіка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України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її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розмір</a:t>
            </a:r>
            <a:r>
              <a:rPr lang="en-US" sz="2000" dirty="0">
                <a:effectLst/>
              </a:rPr>
              <a:t>: </a:t>
            </a:r>
            <a:r>
              <a:rPr lang="en-US" sz="2000" dirty="0" err="1">
                <a:effectLst/>
              </a:rPr>
              <a:t>Україна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кримінальна</a:t>
            </a:r>
            <a:r>
              <a:rPr lang="en-US" sz="2000" dirty="0">
                <a:effectLst/>
              </a:rPr>
              <a:t>. URL: https://cripo.com.ua/processes/tinova-ekonomika-ukrayiny-ta-yiyi-rozmir/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4711586-7A41-B461-D976-D5BDEB01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404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62164-82DD-D19B-1DA4-E54EC1FA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Монетарний спосіб</a:t>
            </a:r>
            <a:r>
              <a:rPr lang="en-US" sz="28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виходить із динаміки скорочення готівки в обігу відносно обсягу грошової маси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279BF4-1DA0-B50C-C468-FA5B345DC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2000" dirty="0"/>
              <a:t>я</a:t>
            </a:r>
            <a:r>
              <a:rPr lang="en-US" sz="2000" b="0" i="0" dirty="0" err="1">
                <a:effectLst/>
              </a:rPr>
              <a:t>кщо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взяти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це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співвідношення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за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червень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за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період</a:t>
            </a:r>
            <a:r>
              <a:rPr lang="en-US" sz="2000" b="0" i="0" dirty="0">
                <a:effectLst/>
              </a:rPr>
              <a:t> 2021–2024 </a:t>
            </a:r>
            <a:r>
              <a:rPr lang="en-US" sz="2000" b="0" i="0" dirty="0" err="1">
                <a:effectLst/>
              </a:rPr>
              <a:t>років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то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отримано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таку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динаміку</a:t>
            </a:r>
            <a:r>
              <a:rPr lang="en-US" sz="2000" b="0" i="0" dirty="0">
                <a:effectLst/>
              </a:rPr>
              <a:t> у </a:t>
            </a:r>
            <a:r>
              <a:rPr lang="en-US" sz="2000" b="0" i="0" dirty="0" err="1">
                <a:effectLst/>
              </a:rPr>
              <a:t>відсотках</a:t>
            </a:r>
            <a:r>
              <a:rPr lang="en-US" sz="2000" b="0" i="0" dirty="0">
                <a:effectLst/>
              </a:rPr>
              <a:t>: 28 — 2021 </a:t>
            </a:r>
            <a:r>
              <a:rPr lang="en-US" sz="2000" b="0" i="0" dirty="0" err="1">
                <a:effectLst/>
              </a:rPr>
              <a:t>року</a:t>
            </a:r>
            <a:r>
              <a:rPr lang="en-US" sz="2000" b="0" i="0" dirty="0">
                <a:effectLst/>
              </a:rPr>
              <a:t>, 29 — 2022-го, 24 — 2023-го і 23 — 2024 </a:t>
            </a:r>
            <a:r>
              <a:rPr lang="en-US" sz="2000" b="0" i="0" dirty="0" err="1">
                <a:effectLst/>
              </a:rPr>
              <a:t>року</a:t>
            </a:r>
            <a:r>
              <a:rPr lang="en-US" sz="2000" b="0" i="0" dirty="0">
                <a:effectLst/>
              </a:rPr>
              <a:t>. </a:t>
            </a:r>
            <a:r>
              <a:rPr lang="en-US" sz="2000" b="0" i="0" dirty="0" err="1">
                <a:effectLst/>
              </a:rPr>
              <a:t>Тобто</a:t>
            </a:r>
            <a:r>
              <a:rPr lang="en-US" sz="2000" b="0" i="0" dirty="0">
                <a:effectLst/>
              </a:rPr>
              <a:t> і з </a:t>
            </a:r>
            <a:r>
              <a:rPr lang="en-US" sz="2000" b="0" i="0" dirty="0" err="1">
                <a:effectLst/>
              </a:rPr>
              <a:t>використанням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вказаного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методу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маємо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ознаку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детінізації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на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рівні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мінімум</a:t>
            </a:r>
            <a:r>
              <a:rPr lang="en-US" sz="2000" b="0" i="0" dirty="0">
                <a:effectLst/>
              </a:rPr>
              <a:t> 5%, </a:t>
            </a:r>
            <a:r>
              <a:rPr lang="en-US" sz="2000" b="0" i="0" dirty="0" err="1">
                <a:effectLst/>
              </a:rPr>
              <a:t>що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збігається</a:t>
            </a:r>
            <a:r>
              <a:rPr lang="en-US" sz="2000" b="0" i="0" dirty="0">
                <a:effectLst/>
              </a:rPr>
              <a:t> з </a:t>
            </a:r>
            <a:r>
              <a:rPr lang="en-US" sz="2000" b="0" i="0" dirty="0" err="1">
                <a:effectLst/>
              </a:rPr>
              <a:t>даними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отриманими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електричним</a:t>
            </a:r>
            <a:r>
              <a:rPr lang="en-US" sz="2000" b="0" i="0" dirty="0">
                <a:effectLst/>
              </a:rPr>
              <a:t> і </a:t>
            </a:r>
            <a:r>
              <a:rPr lang="en-US" sz="2000" b="0" i="0" dirty="0" err="1">
                <a:effectLst/>
              </a:rPr>
              <a:t>торговельним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методами</a:t>
            </a:r>
            <a:r>
              <a:rPr lang="en-US" sz="2000" b="0" i="0" dirty="0">
                <a:effectLst/>
              </a:rPr>
              <a:t>.</a:t>
            </a: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E7266D-1EC4-3C5C-1F6B-CBFFF438EBD9}"/>
              </a:ext>
            </a:extLst>
          </p:cNvPr>
          <p:cNvSpPr txBox="1"/>
          <p:nvPr/>
        </p:nvSpPr>
        <p:spPr>
          <a:xfrm>
            <a:off x="8527804" y="2487419"/>
            <a:ext cx="3197701" cy="1883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</a:rPr>
              <a:t>Джерело</a:t>
            </a:r>
            <a:r>
              <a:rPr lang="en-US" sz="2000" dirty="0"/>
              <a:t>: </a:t>
            </a:r>
            <a:r>
              <a:rPr lang="en-US" sz="2000">
                <a:effectLst/>
              </a:rPr>
              <a:t>Тіньова</a:t>
            </a:r>
            <a:r>
              <a:rPr lang="en-US" sz="2000" dirty="0">
                <a:effectLst/>
              </a:rPr>
              <a:t> </a:t>
            </a:r>
            <a:r>
              <a:rPr lang="en-US" sz="2000">
                <a:effectLst/>
              </a:rPr>
              <a:t>економіка</a:t>
            </a:r>
            <a:r>
              <a:rPr lang="en-US" sz="2000" dirty="0">
                <a:effectLst/>
              </a:rPr>
              <a:t> </a:t>
            </a:r>
            <a:r>
              <a:rPr lang="en-US" sz="2000">
                <a:effectLst/>
              </a:rPr>
              <a:t>України</a:t>
            </a:r>
            <a:r>
              <a:rPr lang="en-US" sz="2000" dirty="0">
                <a:effectLst/>
              </a:rPr>
              <a:t> </a:t>
            </a:r>
            <a:r>
              <a:rPr lang="en-US" sz="2000">
                <a:effectLst/>
              </a:rPr>
              <a:t>та</a:t>
            </a:r>
            <a:r>
              <a:rPr lang="en-US" sz="2000" dirty="0">
                <a:effectLst/>
              </a:rPr>
              <a:t> </a:t>
            </a:r>
            <a:r>
              <a:rPr lang="en-US" sz="2000">
                <a:effectLst/>
              </a:rPr>
              <a:t>її</a:t>
            </a:r>
            <a:r>
              <a:rPr lang="en-US" sz="2000" dirty="0">
                <a:effectLst/>
              </a:rPr>
              <a:t> </a:t>
            </a:r>
            <a:r>
              <a:rPr lang="en-US" sz="2000">
                <a:effectLst/>
              </a:rPr>
              <a:t>розмір</a:t>
            </a:r>
            <a:r>
              <a:rPr lang="en-US" sz="2000" dirty="0">
                <a:effectLst/>
              </a:rPr>
              <a:t>: </a:t>
            </a:r>
            <a:r>
              <a:rPr lang="en-US" sz="2000">
                <a:effectLst/>
              </a:rPr>
              <a:t>Україна</a:t>
            </a:r>
            <a:r>
              <a:rPr lang="en-US" sz="2000" dirty="0">
                <a:effectLst/>
              </a:rPr>
              <a:t> </a:t>
            </a:r>
            <a:r>
              <a:rPr lang="en-US" sz="2000">
                <a:effectLst/>
              </a:rPr>
              <a:t>кримінальна</a:t>
            </a:r>
            <a:r>
              <a:rPr lang="en-US" sz="2000" dirty="0">
                <a:effectLst/>
              </a:rPr>
              <a:t>. URL: https://cripo.com.ua/processes/tinova-ekonomika-ukrayiny-ta-yiyi-rozmir/</a:t>
            </a: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81A0722-9CA3-7261-8021-ACC1428F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441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61DB7-0335-C587-73C9-651D4F21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-272889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/>
              <a:t>Види тіньової економіки</a:t>
            </a:r>
            <a:endParaRPr lang="uk-UA" sz="2400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FD3ADCDB-60E1-A257-49CA-F35AE55C4E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969629"/>
              </p:ext>
            </p:extLst>
          </p:nvPr>
        </p:nvGraphicFramePr>
        <p:xfrm>
          <a:off x="754144" y="763571"/>
          <a:ext cx="10599650" cy="5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252">
                  <a:extLst>
                    <a:ext uri="{9D8B030D-6E8A-4147-A177-3AD203B41FA5}">
                      <a16:colId xmlns:a16="http://schemas.microsoft.com/office/drawing/2014/main" val="90560237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55371152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48730039"/>
                    </a:ext>
                  </a:extLst>
                </a:gridCol>
              </a:tblGrid>
              <a:tr h="421021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За відношенням до офіційної економіки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/>
                        <a:t>За ступенем легальності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За характером повноти реєстрації господарських операцій: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7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400"/>
                        <a:t>"Білокомірцева" тіньова економіка:</a:t>
                      </a:r>
                    </a:p>
                    <a:p>
                      <a:pPr algn="just"/>
                      <a:r>
                        <a:rPr lang="ru-RU" sz="1400"/>
                        <a:t>Пов'язана з діяльністю великих компаній та організацій.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/>
                        <a:t>Нелегальна (кримінальна) економіка:</a:t>
                      </a:r>
                      <a:r>
                        <a:rPr lang="ru-RU" sz="1400"/>
                        <a:t> діяльність, яка напряму заборонена законом (наркоторгівля, виробництво та збут контрафактної продукції)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/>
                        <a:t>Фіктивна економіка:</a:t>
                      </a:r>
                      <a:r>
                        <a:rPr lang="uk-UA" sz="1400"/>
                        <a:t> хабарництво, спекулятивні угоди, приписки та інші види шахрайства, пов'язані з одержанням та передачею грошей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5536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uk-UA" sz="1400"/>
                        <a:t>Чорна (підпільна) тіньова економіка (</a:t>
                      </a:r>
                      <a:r>
                        <a:rPr lang="uk-UA" sz="14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економіка організованої злочинності</a:t>
                      </a:r>
                      <a:r>
                        <a:rPr lang="uk-UA" sz="1400"/>
                        <a:t>): </a:t>
                      </a:r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заборонена законом економічна діяльність, яка пов'язана з виробництвом та реалізацією заборонених та дефіцитних товарів та послуг (</a:t>
                      </a:r>
                      <a:r>
                        <a:rPr lang="uk-UA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 види діяльності, які повністю виключені з нормального економічного життя, оскільки вони вважаються несумісними з ним й такими, що його руйнують</a:t>
                      </a:r>
                      <a:r>
                        <a:rPr lang="ru-RU" sz="1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/>
                        <a:t>Неформальна (сіра) економіка:</a:t>
                      </a:r>
                      <a:r>
                        <a:rPr lang="uk-UA" sz="1400"/>
                        <a:t> виробництво легальних товарів і послуг, але без реєстрації й необхідних дозволів й/або з ухиленням від сплати податків (</a:t>
                      </a:r>
                      <a:r>
                        <a:rPr lang="ru-RU" sz="1400"/>
                        <a:t>дрібна торгівля, надання побутових послуг без оформлення, робота за готівку</a:t>
                      </a:r>
                      <a:r>
                        <a:rPr lang="uk-UA" sz="1400"/>
                        <a:t>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/>
                        <a:t>Підпільна економіка:</a:t>
                      </a:r>
                      <a:r>
                        <a:rPr lang="ru-RU" sz="1400"/>
                        <a:t> всі заборонені законом види економічної діяльності.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240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/>
                        <a:t>"Друга" тіньова економіка</a:t>
                      </a:r>
                      <a:r>
                        <a:rPr lang="uk-UA" sz="1400"/>
                        <a:t>: </a:t>
                      </a:r>
                      <a:r>
                        <a:rPr lang="ru-RU" sz="1400"/>
                        <a:t>Заборонена законом економічна діяльність працівників "білої" (офіційної) економіки, яка приводить до прихованого перерозподілу раніше створеного національного доходу, </a:t>
                      </a:r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виробляє ніяких нових товарів чи послуг; вигодами, які отримуються від «другої» економіки, користуються одні люди за рахунок втрат, які несуть інші люди</a:t>
                      </a:r>
                      <a:endParaRPr lang="uk-U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400" b="1"/>
                        <a:t>Неофіційна економіка:</a:t>
                      </a:r>
                      <a:r>
                        <a:rPr lang="uk-UA" sz="1400"/>
                        <a:t> легальні види економічної діяльності, які не фіксуються офіційною статистикою.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85791"/>
                  </a:ext>
                </a:extLst>
              </a:tr>
            </a:tbl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1BC5F7-9829-704F-640B-29D37D79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76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AA691-4162-F055-FBA8-F9FED37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pPr algn="just"/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Європейська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детально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стежить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економічними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розвитками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державах-членах ЄС та у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економіці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відстежує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потенційні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ризикована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нестійка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3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3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44FE1-0DFB-4432-B6F1-7BB65304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7C4AD9-61C7-4AB6-AAD1-C303A8BE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685BF2-60B4-41A0-9B16-61CD8CC7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B9126E-B366-45E7-A556-442F4D162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B6BA6E-8873-4A6F-9AB0-395D23D7D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3690924F-E037-EA5B-721F-5EBC0769F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541667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0C7FB76-0F16-96E8-66BA-893E90AC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4868" y="6275850"/>
            <a:ext cx="2743200" cy="365125"/>
          </a:xfrm>
        </p:spPr>
        <p:txBody>
          <a:bodyPr/>
          <a:lstStyle/>
          <a:p>
            <a:fld id="{F9F67D24-8DBE-40BE-B25C-523A776EB1E0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879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Зображення, що містить розмиття, розмитий, знімок екрана, джерело світла&#10;&#10;Автоматично згенерований опис">
            <a:extLst>
              <a:ext uri="{FF2B5EF4-FFF2-40B4-BE49-F238E27FC236}">
                <a16:creationId xmlns:a16="http://schemas.microsoft.com/office/drawing/2014/main" id="{5957A378-E1FF-4A83-BB45-A2692BD13E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061FA-593C-7F74-FA58-F9F7E5E5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тіньової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ЄС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економетричні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машинного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гібрідні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10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9D4FDD-6259-2FCF-032F-A5437090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uk-U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Місце для вмісту 2">
            <a:extLst>
              <a:ext uri="{FF2B5EF4-FFF2-40B4-BE49-F238E27FC236}">
                <a16:creationId xmlns:a16="http://schemas.microsoft.com/office/drawing/2014/main" id="{C476327D-C098-ACF2-07D5-ACB74B5B1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7026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197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09368-EA20-8E39-951E-ADCF879D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Машинне навчання</a:t>
            </a:r>
            <a:endParaRPr lang="uk-U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BE8922-4BA3-DF21-3D80-348B764F8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524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прогнозне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дерева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нейронні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прогнозування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наборів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uk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52400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агентне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Modeling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тіньової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CC1D451-BE21-7C31-50AA-613BE657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0104" y="6356350"/>
            <a:ext cx="157369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16</a:t>
            </a:fld>
            <a:endParaRPr lang="uk-UA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E151B-6375-0996-3314-E8B8B07D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963"/>
          </a:xfrm>
        </p:spPr>
        <p:txBody>
          <a:bodyPr>
            <a:normAutofit fontScale="90000"/>
          </a:bodyPr>
          <a:lstStyle/>
          <a:p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сценарій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6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BDF2E6E-B59C-9DEA-494D-79CA4988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17</a:t>
            </a:fld>
            <a:endParaRPr lang="uk-UA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9A4096A1-548E-00E7-7714-41645CD4E3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75244"/>
              </p:ext>
            </p:extLst>
          </p:nvPr>
        </p:nvGraphicFramePr>
        <p:xfrm>
          <a:off x="838200" y="1901889"/>
          <a:ext cx="10515600" cy="445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92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E4F2E-598B-CCDE-646C-43219AAE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200" dirty="0" err="1"/>
              <a:t>Методи</a:t>
            </a:r>
            <a:r>
              <a:rPr lang="ru-RU" sz="4200" dirty="0"/>
              <a:t> </a:t>
            </a:r>
            <a:r>
              <a:rPr lang="ru-RU" sz="4200" dirty="0" err="1"/>
              <a:t>прогнозування</a:t>
            </a:r>
            <a:r>
              <a:rPr lang="ru-RU" sz="4200" dirty="0"/>
              <a:t> </a:t>
            </a:r>
            <a:r>
              <a:rPr lang="ru-RU" sz="4200" dirty="0" err="1"/>
              <a:t>чинників</a:t>
            </a:r>
            <a:r>
              <a:rPr lang="ru-RU" sz="4200" dirty="0"/>
              <a:t> </a:t>
            </a:r>
            <a:r>
              <a:rPr lang="ru-RU" sz="4200" dirty="0" err="1"/>
              <a:t>корупції</a:t>
            </a:r>
            <a:r>
              <a:rPr lang="ru-RU" sz="4200" dirty="0"/>
              <a:t> та </a:t>
            </a:r>
            <a:r>
              <a:rPr lang="ru-RU" sz="4200" dirty="0" err="1"/>
              <a:t>тіньової</a:t>
            </a:r>
            <a:r>
              <a:rPr lang="ru-RU" sz="4200" dirty="0"/>
              <a:t> </a:t>
            </a:r>
            <a:r>
              <a:rPr lang="ru-RU" sz="4200" dirty="0" err="1"/>
              <a:t>діяльності</a:t>
            </a:r>
            <a:r>
              <a:rPr lang="ru-RU" sz="4200" dirty="0"/>
              <a:t> в ЄС</a:t>
            </a:r>
            <a:endParaRPr lang="uk-UA" sz="42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3174D62-B6FF-D5CC-6952-A3B1251E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18</a:t>
            </a:fld>
            <a:endParaRPr lang="uk-UA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FD5034D4-4B62-56B4-03F1-6AD4E1AC1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38393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03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E2A9C-8DC1-DB86-21C4-D51B792E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>
                <a:hlinkClick r:id="rId2"/>
              </a:rPr>
              <a:t>The Directorate-General for Economic and Financial Affairs (DG ECFIN)</a:t>
            </a:r>
            <a:endParaRPr lang="uk-UA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B2369F-CF10-0923-39BF-3FF4BD0A8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Генеральний директорат з економічних і фінансових питань (</a:t>
            </a:r>
            <a:r>
              <a:rPr lang="en-US" sz="2000" dirty="0"/>
              <a:t>DG ECFIN) </a:t>
            </a:r>
            <a:r>
              <a:rPr lang="uk-UA" sz="2000" dirty="0"/>
              <a:t>Європейської Комісії проводить п'ять місячних узгоджених опитувань економіки в Європейському Союзі (ЄС) і в країнах-кандидатах. Вони адресовані представникам промисловості (виробництва), сфери послуг, роздрібної торгівлі та будівництва, а також споживачам. Кілька додаткових запитань задаються щокварталу та кожні два роки. Ці опитування дозволяють порівнювати ділові цикли різних країн і стали незамінним інструментом для моніторингу розвитку економіки ЄС і </a:t>
            </a:r>
            <a:r>
              <a:rPr lang="uk-UA" sz="2000" dirty="0" err="1"/>
              <a:t>єврозони</a:t>
            </a:r>
            <a:r>
              <a:rPr lang="uk-UA" sz="2000" dirty="0"/>
              <a:t>, а також моніторингу розвитку подій у країнах-кандидатах.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6EC0F3C-A32D-78EC-5ED4-735CED60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1362" y="6356350"/>
            <a:ext cx="100243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uk-U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5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489E7-8181-7AEC-1871-02F4E6B6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  <a:endParaRPr lang="uk-UA" dirty="0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BF608E70-6D5D-DB85-7241-92A3044E56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1060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2E1B6CA-B805-E65C-CF26-891C3A82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319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24A85-48F6-39F1-06F1-C3079EABB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База даних опитування бізнесу та споживачів (BCS) містить такі опитування:</a:t>
            </a:r>
            <a:br>
              <a:rPr lang="uk-UA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uk-UA" sz="26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01A88-EC64-BDDF-4C4D-FB22F047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6984"/>
            <a:ext cx="10515600" cy="4251960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Обстеження промисловості</a:t>
            </a:r>
            <a:endParaRPr lang="uk-U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Щомісячні запитання про виробництво, рівень замовлення, запаси готової продукції, передбачувану економічну нестабільність, продажні ціни та зайнятість.</a:t>
            </a:r>
          </a:p>
          <a:p>
            <a:pPr>
              <a:spcAft>
                <a:spcPts val="800"/>
              </a:spcAft>
            </a:pP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Щоквартальні питання щодо факторів, що обмежують виробництво, виробничих </a:t>
            </a:r>
            <a:r>
              <a:rPr lang="uk-U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розвитку (загального та експортного) портфелів замовлень і забезпечених ними місяців виробництва, завантаження </a:t>
            </a:r>
            <a:r>
              <a:rPr lang="uk-U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конкурентної позиції.</a:t>
            </a:r>
          </a:p>
          <a:p>
            <a:pPr>
              <a:spcAft>
                <a:spcPts val="800"/>
              </a:spcAft>
            </a:pP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Піврічні питання щодо інвестиційної діяльності, а також структури та факторів стимулювання інвестицій (річні).</a:t>
            </a:r>
          </a:p>
          <a:p>
            <a:pPr marL="0" indent="0"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Опитування щодо послуг</a:t>
            </a:r>
            <a:endParaRPr lang="uk-U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Щомісячні запитання щодо ділової ситуації, попиту, передбачуваної економічної невизначеності, зайнятості та цін продажу.</a:t>
            </a:r>
          </a:p>
          <a:p>
            <a:pPr>
              <a:spcAft>
                <a:spcPts val="800"/>
              </a:spcAft>
            </a:pP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Щоквартальні запитання щодо факторів, що обмежують бізнес та завантаження </a:t>
            </a:r>
            <a:r>
              <a:rPr lang="uk-UA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Піврічні питання щодо інвестиційної діяльності, а також структури та факторів стимулювання інвестицій (річні).</a:t>
            </a:r>
          </a:p>
          <a:p>
            <a:pPr marL="0" indent="0">
              <a:buNone/>
            </a:pPr>
            <a:endParaRPr lang="uk-UA" sz="1800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A6604A-E955-68B4-BAB2-08222151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40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3973-36B4-975B-998F-37F61D4B1A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265A4-55C3-1BCC-7FF7-69FF0B78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uk-UA" sz="4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База даних опитування бізнесу та споживачів (BCS) містить такі опитування:</a:t>
            </a:r>
            <a:endParaRPr lang="uk-UA" sz="410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D505A33-58D4-5FE6-CF91-EDA91643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uk-UA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2C936BB9-8867-ED4E-9902-DB9A97C62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1740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645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D2F24-3FBB-CC96-1524-A17E4D9AB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індикатори</a:t>
            </a:r>
            <a:r>
              <a:rPr lang="ru-RU" sz="3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chemeClr val="tx2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BE27F0-447D-F697-DBD2-554F7264D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Autofit/>
          </a:bodyPr>
          <a:lstStyle/>
          <a:p>
            <a:pPr marL="0" indent="0" algn="just">
              <a:spcAft>
                <a:spcPts val="1000"/>
              </a:spcAft>
              <a:buNone/>
              <a:tabLst>
                <a:tab pos="152400" algn="l"/>
              </a:tabLst>
            </a:pPr>
            <a:r>
              <a:rPr lang="uk-UA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 економічних настроїв</a:t>
            </a:r>
            <a:r>
              <a:rPr lang="uk-UA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ESI (</a:t>
            </a:r>
            <a:r>
              <a:rPr lang="uk-UA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uk-UA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entiment</a:t>
            </a:r>
            <a:r>
              <a:rPr lang="uk-UA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ndicator</a:t>
            </a:r>
            <a:r>
              <a:rPr lang="uk-UA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spcAft>
                <a:spcPts val="1000"/>
              </a:spcAft>
              <a:buNone/>
              <a:tabLst>
                <a:tab pos="152400" algn="l"/>
              </a:tabLst>
            </a:pPr>
            <a:r>
              <a:rPr lang="uk-UA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Його метою є відстеження зростання ВВП на рівні держав-членів, ЄС та </a:t>
            </a:r>
            <a:r>
              <a:rPr lang="uk-UA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єврозони</a:t>
            </a:r>
            <a:r>
              <a:rPr lang="uk-UA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ESI є середньозваженим значенням відповідей на вибрані запитання, адресовані фірмам у п’яти секторах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анкети для опитування бізнесу та споживачів – промисловість; послуги; </a:t>
            </a:r>
            <a:r>
              <a:rPr lang="en-GB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sz="1800" kern="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поживачі</a:t>
            </a:r>
            <a:r>
              <a:rPr lang="uk-UA" sz="1800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роздрібна торгівля; будівництво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охоплених опитуваннями бізнесу та споживачів ЄС (розраховують з 1985 р)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52400" algn="l"/>
              </a:tabLst>
            </a:pPr>
            <a:r>
              <a:rPr lang="uk-UA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имірює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52400" algn="l"/>
              </a:tabLst>
            </a:pP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опитуваннях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запитують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респондентів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52400" algn="l"/>
              </a:tabLst>
            </a:pP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Вищий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ESI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оптимізм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позитивні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нижчий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ESI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свідчить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песимізм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потенційне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уповільнення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800" dirty="0">
              <a:solidFill>
                <a:schemeClr val="tx2"/>
              </a:solidFill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AAA3F0-E6ED-0F32-635C-F82324F2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69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9891A-4B42-6471-1D31-EA57AD54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chemeClr val="tx2"/>
                </a:solidFill>
              </a:rPr>
              <a:t>Головні індикатори</a:t>
            </a:r>
            <a:endParaRPr lang="uk-UA" sz="3600">
              <a:solidFill>
                <a:schemeClr val="tx2"/>
              </a:solidFill>
            </a:endParaRPr>
          </a:p>
        </p:txBody>
      </p:sp>
      <p:pic>
        <p:nvPicPr>
          <p:cNvPr id="8" name="Graphic 7" descr="Позначка">
            <a:extLst>
              <a:ext uri="{FF2B5EF4-FFF2-40B4-BE49-F238E27FC236}">
                <a16:creationId xmlns:a16="http://schemas.microsoft.com/office/drawing/2014/main" id="{65EF7C67-D1AA-AEFC-9168-8B0BC798D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847EED-3C21-8212-AC3C-F91A0CB08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Autofit/>
          </a:bodyPr>
          <a:lstStyle/>
          <a:p>
            <a:pPr algn="just">
              <a:spcAft>
                <a:spcPts val="1000"/>
              </a:spcAft>
              <a:tabLst>
                <a:tab pos="152400" algn="l"/>
              </a:tabLst>
            </a:pPr>
            <a:r>
              <a:rPr lang="uk-UA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 економічних очікувань</a:t>
            </a:r>
            <a:r>
              <a:rPr lang="uk-UA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(EEI, </a:t>
            </a:r>
            <a:r>
              <a:rPr lang="en-GB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Expectation Indicator</a:t>
            </a:r>
            <a:r>
              <a:rPr lang="uk-UA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Подібно до </a:t>
            </a:r>
            <a:r>
              <a:rPr lang="uk-UA" sz="2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ндикатора економічних настроїв</a:t>
            </a:r>
            <a:r>
              <a:rPr lang="uk-UA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</a:t>
            </a:r>
            <a:r>
              <a:rPr lang="uk-UA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EEI</a:t>
            </a:r>
            <a:r>
              <a:rPr lang="uk-UA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вимірює очікування підприємств і споживачів щодо майбутніх економічних умов.</a:t>
            </a:r>
            <a:endParaRPr lang="uk-UA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tabLst>
                <a:tab pos="152400" algn="l"/>
              </a:tabLst>
            </a:pPr>
            <a:r>
              <a:rPr lang="en-GB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EEI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зосереджується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короткострокових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очікуваннях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найближчих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перспектив і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поворотних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моментів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діловому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циклі</a:t>
            </a:r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FCC9CDA-4075-EF4A-9B0D-AB8B28C3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157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01A32-68C1-57B0-5B28-50A28956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51" y="-770302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</a:rPr>
              <a:t>Головні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індикатори</a:t>
            </a:r>
            <a:endParaRPr lang="uk-UA" sz="24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61691A-B142-408C-CF55-0D6FBB00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87" y="423279"/>
            <a:ext cx="11012313" cy="4259391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  <a:tabLst>
                <a:tab pos="152400" algn="l"/>
              </a:tabLst>
            </a:pPr>
            <a:r>
              <a:rPr lang="uk-UA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Секторальні індикатори впевненості 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Sectoral Cis</a:t>
            </a:r>
            <a:r>
              <a:rPr lang="en-US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Confidence Indicators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uk-UA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специфічні показники довіри для різних секторів економіки, таких як: </a:t>
            </a:r>
          </a:p>
          <a:p>
            <a:pPr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</a:p>
          <a:p>
            <a:pPr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</a:p>
          <a:p>
            <a:pPr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будівництво</a:t>
            </a:r>
            <a:endParaRPr lang="uk-UA" sz="1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роздрібна торгівля.</a:t>
            </a:r>
            <a:endParaRPr lang="uk-UA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  <a:tabLst>
                <a:tab pos="152400" algn="l"/>
              </a:tabLst>
            </a:pP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настрої та очікування в кожному секторі, допомагаючи визначити потенційні сильні, слабкі сторони та </a:t>
            </a:r>
            <a:r>
              <a:rPr lang="uk-UA" sz="1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дисбаланси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000"/>
              </a:spcAft>
              <a:buNone/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uk-UA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 економічних настроїв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індикатор економічних очікувань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індикатори впевненості 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являють собою цінний інструмент для розуміння поточної економічної ситуації та передбачення майбутніх тенденцій. Їх використовують для:</a:t>
            </a:r>
            <a:endParaRPr lang="uk-UA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 змін в бізнесі та довірі споживачів з часом.</a:t>
            </a:r>
          </a:p>
          <a:p>
            <a:pPr lvl="0"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потенційних ризиків (виявляння ранніх ознак економічного спаду чи рецесії)</a:t>
            </a:r>
          </a:p>
          <a:p>
            <a:pPr lvl="0"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ефективності впливу державної політики на економічні настрої.</a:t>
            </a:r>
          </a:p>
          <a:p>
            <a:pPr lvl="0">
              <a:spcAft>
                <a:spcPts val="1000"/>
              </a:spcAft>
              <a:tabLst>
                <a:tab pos="152400" algn="l"/>
              </a:tabLst>
            </a:pPr>
            <a:r>
              <a:rPr lang="uk-UA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 </a:t>
            </a:r>
            <a:r>
              <a:rPr lang="uk-UA" sz="1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інвестиційними стратегіями на основі очікуваних економічних перспектив.</a:t>
            </a:r>
            <a:endParaRPr lang="uk-UA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000"/>
              </a:spcAft>
              <a:buNone/>
              <a:tabLst>
                <a:tab pos="152400" algn="l"/>
              </a:tabLst>
            </a:pPr>
            <a:endParaRPr lang="uk-UA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4230BA-6668-D75D-1ED8-507FEC84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404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AADB56C-BA56-4D1E-A42A-A07A4744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0802C-460B-3F46-FCA7-E18A6855E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9" y="0"/>
            <a:ext cx="10515600" cy="1341634"/>
          </a:xfrm>
        </p:spPr>
        <p:txBody>
          <a:bodyPr>
            <a:normAutofit/>
          </a:bodyPr>
          <a:lstStyle/>
          <a:p>
            <a:pPr algn="just"/>
            <a:r>
              <a:rPr lang="ru-RU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ділового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клімату</a:t>
            </a:r>
            <a:r>
              <a:rPr lang="ru-RU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</a:t>
            </a:r>
            <a:r>
              <a:rPr lang="en-US" sz="2000" b="1" kern="0" dirty="0">
                <a:latin typeface="Times New Roman" panose="02020603050405020304" pitchFamily="18" charset="0"/>
              </a:rPr>
              <a:t>Business Climate Indicator</a:t>
            </a:r>
            <a:r>
              <a:rPr lang="ru-RU" sz="2000" b="1" kern="0" dirty="0">
                <a:latin typeface="Times New Roman" panose="02020603050405020304" pitchFamily="18" charset="0"/>
              </a:rPr>
              <a:t>, </a:t>
            </a:r>
            <a:r>
              <a:rPr lang="en-GB" sz="2000" b="1" kern="0" dirty="0">
                <a:latin typeface="Times New Roman" panose="02020603050405020304" pitchFamily="18" charset="0"/>
              </a:rPr>
              <a:t>BCI, </a:t>
            </a:r>
            <a:r>
              <a:rPr lang="ru-RU" sz="2000" b="1" kern="0" dirty="0" err="1">
                <a:latin typeface="Times New Roman" panose="02020603050405020304" pitchFamily="18" charset="0"/>
              </a:rPr>
              <a:t>Індекс</a:t>
            </a:r>
            <a:r>
              <a:rPr lang="ru-RU" sz="2000" b="1" kern="0" dirty="0">
                <a:latin typeface="Times New Roman" panose="02020603050405020304" pitchFamily="18" charset="0"/>
              </a:rPr>
              <a:t> </a:t>
            </a:r>
            <a:r>
              <a:rPr lang="ru-RU" sz="2000" b="1" kern="0" dirty="0" err="1">
                <a:latin typeface="Times New Roman" panose="02020603050405020304" pitchFamily="18" charset="0"/>
              </a:rPr>
              <a:t>ділової</a:t>
            </a:r>
            <a:r>
              <a:rPr lang="ru-RU" sz="2000" b="1" kern="0" dirty="0">
                <a:latin typeface="Times New Roman" panose="02020603050405020304" pitchFamily="18" charset="0"/>
              </a:rPr>
              <a:t> </a:t>
            </a:r>
            <a:r>
              <a:rPr lang="ru-RU" sz="2000" b="1" kern="0" dirty="0" err="1">
                <a:latin typeface="Times New Roman" panose="02020603050405020304" pitchFamily="18" charset="0"/>
              </a:rPr>
              <a:t>впевненості</a:t>
            </a:r>
            <a:r>
              <a:rPr lang="ru-RU" sz="2000" b="1" kern="0" dirty="0">
                <a:latin typeface="Times New Roman" panose="02020603050405020304" pitchFamily="18" charset="0"/>
              </a:rPr>
              <a:t> )</a:t>
            </a:r>
            <a:endParaRPr lang="uk-UA" sz="2000" b="1" kern="0" dirty="0">
              <a:latin typeface="Times New Roman" panose="02020603050405020304" pitchFamily="18" charset="0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9EB75D-9002-D503-2F71-089D3714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25</a:t>
            </a:fld>
            <a:endParaRPr lang="uk-UA"/>
          </a:p>
        </p:txBody>
      </p:sp>
      <p:graphicFrame>
        <p:nvGraphicFramePr>
          <p:cNvPr id="6" name="Місце для вмісту 2">
            <a:extLst>
              <a:ext uri="{FF2B5EF4-FFF2-40B4-BE49-F238E27FC236}">
                <a16:creationId xmlns:a16="http://schemas.microsoft.com/office/drawing/2014/main" id="{A94E6AF6-6067-F9A5-F521-F2071B337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238604"/>
              </p:ext>
            </p:extLst>
          </p:nvPr>
        </p:nvGraphicFramePr>
        <p:xfrm>
          <a:off x="622169" y="933254"/>
          <a:ext cx="11057641" cy="578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919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23AC9-3FE4-0532-F6C7-2950ACF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статистичних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прогнозування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485116B-553C-CCBF-E85F-FDE353EC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26</a:t>
            </a:fld>
            <a:endParaRPr lang="uk-UA"/>
          </a:p>
        </p:txBody>
      </p:sp>
      <p:graphicFrame>
        <p:nvGraphicFramePr>
          <p:cNvPr id="6" name="Об'єкт 5">
            <a:extLst>
              <a:ext uri="{FF2B5EF4-FFF2-40B4-BE49-F238E27FC236}">
                <a16:creationId xmlns:a16="http://schemas.microsoft.com/office/drawing/2014/main" id="{69C57647-DA41-1B3F-0386-E75195943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294371"/>
              </p:ext>
            </p:extLst>
          </p:nvPr>
        </p:nvGraphicFramePr>
        <p:xfrm>
          <a:off x="1189038" y="1416050"/>
          <a:ext cx="9852025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17372" imgH="3078971" progId="Word.Document.12">
                  <p:embed/>
                </p:oleObj>
              </mc:Choice>
              <mc:Fallback>
                <p:oleObj name="Document" r:id="rId2" imgW="6117372" imgH="3078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9038" y="1416050"/>
                        <a:ext cx="9852025" cy="495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26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D1AC5-5767-C5B9-7CBB-AD920893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uk-UA" sz="50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 для розрахунку похибки прогнозу</a:t>
            </a:r>
            <a:endParaRPr lang="uk-UA" sz="50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1F0B909-71BB-5768-A5A9-917528B5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0" y="1022360"/>
            <a:ext cx="6894576" cy="3343869"/>
          </a:xfrm>
          <a:prstGeom prst="rect">
            <a:avLst/>
          </a:prstGeo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7EF5D25-BF0B-E84D-0CA6-C8783D82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 smtClean="0"/>
              <a:pPr>
                <a:spcAft>
                  <a:spcPts val="600"/>
                </a:spcAft>
              </a:pPr>
              <a:t>27</a:t>
            </a:fld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9DC54-2430-5837-D9F0-81E5AFFFB743}"/>
              </a:ext>
            </a:extLst>
          </p:cNvPr>
          <p:cNvSpPr txBox="1"/>
          <p:nvPr/>
        </p:nvSpPr>
        <p:spPr>
          <a:xfrm>
            <a:off x="4515910" y="4899624"/>
            <a:ext cx="7163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Звичайно, бажано, щоб RMSE, MAPE і MAE були якомога меншими. Так само бажано, щоб ME та MPE були близькі до 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4085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93F52-FDD1-F51F-12E7-9E541448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uk-UA" sz="22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Будь-який прогноз, розроблений на основі вищенаведених методів, має бути адекватним та підтверджений інформаційно-статистичними критеріями перевірки. До таких критеріїв належать:</a:t>
            </a:r>
            <a:br>
              <a:rPr lang="uk-UA" sz="22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200">
              <a:solidFill>
                <a:srgbClr val="FFFFFF"/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AA8D79-9C93-0057-7D27-52DECF2C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інформаційний критерію 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Акаіке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Akaike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nformation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riterion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AIC, оцінює якість моделі порівняно з кожною іншою); </a:t>
            </a:r>
            <a:endParaRPr lang="uk-UA" sz="16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інформаційний критерій 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Ханнана-Куіна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Hannan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Quinn C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riterion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HQC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використовується для порівняння моделей з різним числом параметрів, є альтернативою для моделі AIC);</a:t>
            </a:r>
            <a:endParaRPr lang="uk-UA" sz="16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Баєсів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інформаційний критерій (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Schwarz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Bayesian information Criterion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SBIC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 порівнює якість моделі відносно кожної іншої, використовуючи функцію правдоподібності, є альтернативою для моделі AIC);</a:t>
            </a:r>
            <a:endParaRPr lang="uk-UA" sz="16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значення середньоквадратичної помилки (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Mean Squared Error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MSE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); </a:t>
            </a:r>
            <a:endParaRPr lang="uk-UA" sz="16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абсолютне значення середньоквадратичної помилки (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Mean Absolute Error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MAE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); </a:t>
            </a:r>
            <a:endParaRPr lang="uk-UA" sz="16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абсолютне значення середньоквадратичної похибки, виражене у відсотках (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Mean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Absolute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Percentage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uk-UA" sz="1600" kern="100" dirty="0" err="1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Error</a:t>
            </a:r>
            <a:r>
              <a:rPr lang="uk-UA" sz="1600" kern="100" dirty="0">
                <a:solidFill>
                  <a:schemeClr val="tx1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, MAPE). </a:t>
            </a:r>
            <a:endParaRPr lang="uk-UA" sz="16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uk-UA" sz="16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9795D4D-AB6A-0E85-2798-60A5CDE1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uk-UA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uk-UA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72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3020C-AB57-E992-9450-BA8D0591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Розроблення прогнозу для індикатора ділової активності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1AEB061-6D4D-16E4-F3C8-930E8270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Statgraphics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143BAD2-2971-A15C-87FE-126BF5A4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F5FD0F-760D-7C97-D0C4-1A0798700E5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E0B83-9AD6-E225-2CFA-2469FA1A8A6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0560772-9ACE-1C0B-BDA6-E033D13668C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>
                <a:solidFill>
                  <a:srgbClr val="5B5B5B"/>
                </a:solidFill>
              </a:rPr>
              <a:t>Тіньова економіка – це?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61D5F64-A08E-4FC7-06B2-2C707748D52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uk-UA" sz="1400">
              <a:solidFill>
                <a:srgbClr val="5B5B5B"/>
              </a:solidFill>
            </a:endParaRP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9A79C4A9-B8AE-939B-054D-38E1E7C4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3</a:t>
            </a:fld>
            <a:endParaRPr lang="uk-U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511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7CBF4-97C8-3D1D-379A-38DB56FE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Прогнозовані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(</a:t>
            </a:r>
            <a:r>
              <a:rPr lang="uk-UA" sz="4400" dirty="0"/>
              <a:t>Генеральний директорат з економічних і фінансових питань </a:t>
            </a:r>
            <a:r>
              <a:rPr lang="ru-RU" dirty="0"/>
              <a:t>)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CB981CA-6CB4-C286-BB45-DCE0FE2A0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27" y="1938129"/>
            <a:ext cx="7487695" cy="2981741"/>
          </a:xfrm>
        </p:spPr>
      </p:pic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C88CBB5-C582-CB94-0ECB-B8413391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30</a:t>
            </a:fld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59847-EC0B-4DD0-11DC-B9509C0831A7}"/>
              </a:ext>
            </a:extLst>
          </p:cNvPr>
          <p:cNvSpPr txBox="1"/>
          <p:nvPr/>
        </p:nvSpPr>
        <p:spPr>
          <a:xfrm>
            <a:off x="2114026" y="5156021"/>
            <a:ext cx="8274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https://economy-finance.ec.europa.eu/economic-forecast-and-surveys/economic-forecasts/spring-2024-economic-forecast-gradual-expansion-amid-high-geopolitical-risks_en#forecast-for-countries</a:t>
            </a:r>
          </a:p>
        </p:txBody>
      </p:sp>
    </p:spTree>
    <p:extLst>
      <p:ext uri="{BB962C8B-B14F-4D97-AF65-F5344CB8AC3E}">
        <p14:creationId xmlns:p14="http://schemas.microsoft.com/office/powerpoint/2010/main" val="3067246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5" name="Freeform: Shape 1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97E32-2B33-CCEB-7747-5BA1F4A2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Дякую за увагу!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BC6D9D7-78E7-704F-A165-F6639D5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9F67D24-8DBE-40BE-B25C-523A776EB1E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680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D50D0-D320-F52F-BE54-A928258E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617920"/>
            <a:ext cx="4156512" cy="1708244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dirty="0" err="1"/>
              <a:t>Тіньова</a:t>
            </a:r>
            <a:r>
              <a:rPr lang="ru-RU" sz="4000" dirty="0"/>
              <a:t> </a:t>
            </a:r>
            <a:r>
              <a:rPr lang="ru-RU" sz="4000" dirty="0" err="1"/>
              <a:t>економіка</a:t>
            </a:r>
            <a:r>
              <a:rPr lang="ru-RU" sz="4000" dirty="0"/>
              <a:t> – </a:t>
            </a:r>
            <a:r>
              <a:rPr lang="ru-RU" sz="4000" dirty="0" err="1"/>
              <a:t>це</a:t>
            </a:r>
            <a:r>
              <a:rPr lang="ru-RU" sz="4000" dirty="0"/>
              <a:t>:</a:t>
            </a:r>
            <a:endParaRPr lang="uk-UA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46E82B-9460-D4B6-8536-C780E3B3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52" r="9271" b="1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80F21C-85B6-1F0F-B2EE-1AF1ECA0F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236066" cy="3769835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uk-UA" sz="2700" dirty="0"/>
              <a:t>сукупність економічних </a:t>
            </a:r>
            <a:r>
              <a:rPr lang="uk-UA" sz="2700" dirty="0" err="1"/>
              <a:t>активностей</a:t>
            </a:r>
            <a:r>
              <a:rPr lang="uk-UA" sz="2700" dirty="0"/>
              <a:t>, що «ховаються» від офіційного обліку та ухиляються від оподаткування. Це означає, що товари та послуги виробляються і споживаються, але ця діяльність не відображається в офіційній статистиці.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A2C1E4-804B-5034-3BCD-E29B9D13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37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68ED-9344-F8CA-FFC9-87BFB4F0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Міністерство економіки України: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90A057-CE96-628C-F985-5A0F1F0AF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698" y="1608667"/>
            <a:ext cx="3421958" cy="4501127"/>
          </a:xfrm>
        </p:spPr>
        <p:txBody>
          <a:bodyPr vert="horz" lIns="91440" tIns="45720" rIns="91440" bIns="45720" rtlCol="0">
            <a:normAutofit/>
          </a:bodyPr>
          <a:lstStyle/>
          <a:p>
            <a:pPr marL="0" algn="just"/>
            <a:r>
              <a:rPr lang="en-US" sz="1700" b="0" i="0" dirty="0" err="1">
                <a:effectLst/>
              </a:rPr>
              <a:t>тіньова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економіка</a:t>
            </a:r>
            <a:r>
              <a:rPr lang="en-US" sz="1700" b="0" i="0" dirty="0">
                <a:effectLst/>
              </a:rPr>
              <a:t> – </a:t>
            </a:r>
            <a:r>
              <a:rPr lang="en-US" sz="1700" b="0" i="0" dirty="0" err="1">
                <a:effectLst/>
              </a:rPr>
              <a:t>незареєстрована</a:t>
            </a:r>
            <a:r>
              <a:rPr lang="en-US" sz="1700" b="0" i="0" dirty="0">
                <a:effectLst/>
              </a:rPr>
              <a:t> в </a:t>
            </a:r>
            <a:r>
              <a:rPr lang="en-US" sz="1700" b="0" i="0" dirty="0" err="1">
                <a:effectLst/>
              </a:rPr>
              <a:t>установленому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порядку</a:t>
            </a:r>
            <a:r>
              <a:rPr lang="en-US" sz="1700" b="0" i="0" dirty="0">
                <a:effectLst/>
              </a:rPr>
              <a:t>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економічна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діяльність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суб'єкта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господарювання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яка</a:t>
            </a:r>
            <a:r>
              <a:rPr lang="en-US" sz="1700" b="0" i="0" dirty="0">
                <a:effectLst/>
              </a:rPr>
              <a:t>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характеризується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мінімізацією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витрат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на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виробництво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товарів</a:t>
            </a:r>
            <a:r>
              <a:rPr lang="en-US" sz="1700" b="0" i="0" dirty="0">
                <a:effectLst/>
              </a:rPr>
              <a:t>,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виконання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робіт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та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надання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послуг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ухиленням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від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сплати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податків</a:t>
            </a:r>
            <a:r>
              <a:rPr lang="en-US" sz="1700" b="0" i="0" dirty="0">
                <a:effectLst/>
              </a:rPr>
              <a:t>,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зборів</a:t>
            </a:r>
            <a:r>
              <a:rPr lang="en-US" sz="1700" b="0" i="0" dirty="0">
                <a:effectLst/>
              </a:rPr>
              <a:t> (</a:t>
            </a:r>
            <a:r>
              <a:rPr lang="en-US" sz="1700" b="0" i="0" dirty="0" err="1">
                <a:effectLst/>
              </a:rPr>
              <a:t>обов'язкових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платежів</a:t>
            </a:r>
            <a:r>
              <a:rPr lang="en-US" sz="1700" b="0" i="0" dirty="0">
                <a:effectLst/>
              </a:rPr>
              <a:t>), </a:t>
            </a:r>
            <a:r>
              <a:rPr lang="en-US" sz="1700" b="0" i="0" dirty="0" err="1">
                <a:effectLst/>
              </a:rPr>
              <a:t>статистичного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анкетування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та</a:t>
            </a:r>
            <a:r>
              <a:rPr lang="en-US" sz="1700" b="0" i="0" dirty="0">
                <a:effectLst/>
              </a:rPr>
              <a:t>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подання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статистичної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звітності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наслідком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якого</a:t>
            </a:r>
            <a:r>
              <a:rPr lang="en-US" sz="1700" b="0" i="0" dirty="0">
                <a:effectLst/>
              </a:rPr>
              <a:t> є </a:t>
            </a:r>
            <a:r>
              <a:rPr lang="en-US" sz="1700" b="0" i="0" dirty="0" err="1">
                <a:effectLst/>
              </a:rPr>
              <a:t>порушення</a:t>
            </a:r>
            <a:r>
              <a:rPr lang="en-US" sz="1700" b="0" i="0" dirty="0">
                <a:effectLst/>
              </a:rPr>
              <a:t>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законодавчо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встановлених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норм</a:t>
            </a:r>
            <a:r>
              <a:rPr lang="en-US" sz="1700" b="0" i="0" dirty="0">
                <a:effectLst/>
              </a:rPr>
              <a:t> (</a:t>
            </a:r>
            <a:r>
              <a:rPr lang="en-US" sz="1700" b="0" i="0" dirty="0" err="1">
                <a:effectLst/>
              </a:rPr>
              <a:t>рівень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мінімальної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заробітної</a:t>
            </a:r>
            <a:r>
              <a:rPr lang="en-US" sz="1700" b="0" i="0" dirty="0">
                <a:effectLst/>
              </a:rPr>
              <a:t> </a:t>
            </a:r>
            <a:br>
              <a:rPr lang="en-US" sz="1700" dirty="0"/>
            </a:br>
            <a:r>
              <a:rPr lang="en-US" sz="1700" b="0" i="0" dirty="0" err="1">
                <a:effectLst/>
              </a:rPr>
              <a:t>плати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тривалість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робочого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часу</a:t>
            </a:r>
            <a:r>
              <a:rPr lang="en-US" sz="1700" b="0" i="0" dirty="0">
                <a:effectLst/>
              </a:rPr>
              <a:t>, </a:t>
            </a:r>
            <a:r>
              <a:rPr lang="en-US" sz="1700" b="0" i="0" dirty="0" err="1">
                <a:effectLst/>
              </a:rPr>
              <a:t>умови</a:t>
            </a:r>
            <a:r>
              <a:rPr lang="en-US" sz="1700" b="0" i="0" dirty="0">
                <a:effectLst/>
              </a:rPr>
              <a:t> і </a:t>
            </a:r>
            <a:r>
              <a:rPr lang="en-US" sz="1700" b="0" i="0" dirty="0" err="1">
                <a:effectLst/>
              </a:rPr>
              <a:t>безпека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праці</a:t>
            </a:r>
            <a:r>
              <a:rPr lang="en-US" sz="1700" b="0" i="0" dirty="0">
                <a:effectLst/>
              </a:rPr>
              <a:t> </a:t>
            </a:r>
            <a:r>
              <a:rPr lang="en-US" sz="1700" b="0" i="0" dirty="0" err="1">
                <a:effectLst/>
              </a:rPr>
              <a:t>тощо</a:t>
            </a:r>
            <a:r>
              <a:rPr lang="en-US" sz="1700" b="0" i="0" dirty="0">
                <a:effectLst/>
              </a:rPr>
              <a:t>).</a:t>
            </a: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9BEC9-15D8-6064-7070-F36114B6A945}"/>
              </a:ext>
            </a:extLst>
          </p:cNvPr>
          <p:cNvSpPr txBox="1"/>
          <p:nvPr/>
        </p:nvSpPr>
        <p:spPr>
          <a:xfrm>
            <a:off x="8289696" y="1608667"/>
            <a:ext cx="3421957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effectLst/>
              </a:rPr>
              <a:t>Методичні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рекомендації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розрахунку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рівня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тіньової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економіки</a:t>
            </a:r>
            <a:r>
              <a:rPr lang="en-US" sz="2000" b="1" dirty="0">
                <a:effectLst/>
              </a:rPr>
              <a:t>: </a:t>
            </a:r>
            <a:r>
              <a:rPr lang="en-US" sz="2000" b="1" dirty="0" err="1">
                <a:effectLst/>
              </a:rPr>
              <a:t>Наказ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Міністерства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економіки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України</a:t>
            </a:r>
            <a:r>
              <a:rPr lang="en-US" sz="2000" b="1" dirty="0">
                <a:effectLst/>
              </a:rPr>
              <a:t> 18.02.2009  N 123. </a:t>
            </a:r>
            <a:r>
              <a:rPr lang="en-US" sz="2000" b="1" dirty="0" err="1">
                <a:effectLst/>
              </a:rPr>
              <a:t>Режим</a:t>
            </a:r>
            <a:r>
              <a:rPr lang="en-US" sz="2000" b="1" dirty="0">
                <a:effectLst/>
              </a:rPr>
              <a:t> </a:t>
            </a:r>
            <a:r>
              <a:rPr lang="en-US" sz="2000" b="1" dirty="0" err="1">
                <a:effectLst/>
              </a:rPr>
              <a:t>доступу</a:t>
            </a:r>
            <a:r>
              <a:rPr lang="en-US" sz="2000" b="1" dirty="0">
                <a:effectLst/>
              </a:rPr>
              <a:t>: https://zakon.rada.gov.ua/rada/show/v0123665-09#Text</a:t>
            </a:r>
            <a:endParaRPr lang="en-US" sz="2000" dirty="0">
              <a:effectLst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AE522D-1E67-F489-546F-C775DACC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399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41D86-7E85-CE87-6487-055F555C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тіньової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endParaRPr lang="uk-U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C23631-509A-34C0-15F4-3241C71B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9" r="20270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Rectangle 2">
            <a:extLst>
              <a:ext uri="{FF2B5EF4-FFF2-40B4-BE49-F238E27FC236}">
                <a16:creationId xmlns:a16="http://schemas.microsoft.com/office/drawing/2014/main" id="{EA81DBDD-00CF-E329-D1B7-B26CF28C5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48508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3FBCFAC5-216F-A599-38C5-06C67926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19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5005A-6321-C4AD-E5C8-EC0E7D68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тіньової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CB506F4-AE29-FB7E-209B-09D45A7C3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212529"/>
                </a:solidFill>
                <a:effectLst/>
                <a:latin typeface="Menlo"/>
              </a:rPr>
              <a:t>обліково-статистичні:</a:t>
            </a:r>
          </a:p>
          <a:p>
            <a:endParaRPr lang="uk-UA" dirty="0"/>
          </a:p>
        </p:txBody>
      </p:sp>
      <p:graphicFrame>
        <p:nvGraphicFramePr>
          <p:cNvPr id="8" name="Місце для вмісту 3">
            <a:extLst>
              <a:ext uri="{FF2B5EF4-FFF2-40B4-BE49-F238E27FC236}">
                <a16:creationId xmlns:a16="http://schemas.microsoft.com/office/drawing/2014/main" id="{F37DB229-AEA7-93C0-22BE-2366C537D24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2497343"/>
              </p:ext>
            </p:extLst>
          </p:nvPr>
        </p:nvGraphicFramePr>
        <p:xfrm>
          <a:off x="749299" y="1149801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54C4642-9896-6F61-EB7B-9A89733DA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3" y="1121570"/>
            <a:ext cx="5183188" cy="823912"/>
          </a:xfrm>
        </p:spPr>
        <p:txBody>
          <a:bodyPr/>
          <a:lstStyle/>
          <a:p>
            <a:r>
              <a:rPr lang="uk-UA" b="0" i="0" dirty="0">
                <a:solidFill>
                  <a:srgbClr val="212529"/>
                </a:solidFill>
                <a:effectLst/>
                <a:latin typeface="Menlo"/>
              </a:rPr>
              <a:t>економічні:</a:t>
            </a: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3D837AD-C99C-A5D2-5580-B61CC13F1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142285"/>
            <a:ext cx="5183188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b="0" i="0" dirty="0">
                <a:solidFill>
                  <a:srgbClr val="212529"/>
                </a:solidFill>
                <a:effectLst/>
                <a:latin typeface="Menlo"/>
              </a:rPr>
              <a:t>- ухилення суб'єктів господарювання від державної реєстрації з </a:t>
            </a:r>
            <a:br>
              <a:rPr lang="uk-UA" sz="1600" dirty="0"/>
            </a:br>
            <a:r>
              <a:rPr lang="uk-UA" sz="1600" b="0" i="0" dirty="0">
                <a:solidFill>
                  <a:srgbClr val="212529"/>
                </a:solidFill>
                <a:effectLst/>
                <a:latin typeface="Menlo"/>
              </a:rPr>
              <a:t>метою уникнення від сплати податків, зборів (обов'язкових платежів);</a:t>
            </a:r>
          </a:p>
          <a:p>
            <a:pPr marL="0" indent="0" algn="just">
              <a:buNone/>
            </a:pP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-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заниження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суб'єктами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господарювання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відомостей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про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отримані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доходи з метою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зменшення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суми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сплачуваних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податків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зборів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br>
              <a:rPr lang="ru-RU" sz="1600" dirty="0"/>
            </a:b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(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обов'язкових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Menlo"/>
              </a:rPr>
              <a:t>платежів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Menlo"/>
              </a:rPr>
              <a:t>). </a:t>
            </a:r>
            <a:endParaRPr lang="uk-UA" sz="1600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743E79-D8E6-0F9C-8BD1-66CB2574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04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29D95-AE69-0952-88DA-35B066E5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Методи визначення рівня тіньової економіки в Україні (</a:t>
            </a:r>
            <a:r>
              <a:rPr lang="en-US" sz="32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в умовах наявної статистичної бази</a:t>
            </a: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AC6495-E93A-3307-7209-DB780EAC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518" y="1514399"/>
            <a:ext cx="3421958" cy="4501127"/>
          </a:xfrm>
        </p:spPr>
        <p:txBody>
          <a:bodyPr vert="horz" lIns="91440" tIns="45720" rIns="91440" bIns="45720" rtlCol="0">
            <a:noAutofit/>
          </a:bodyPr>
          <a:lstStyle/>
          <a:p>
            <a:pPr marL="342900" lvl="0" algn="just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>
                <a:effectLst/>
              </a:rPr>
              <a:t>"</a:t>
            </a:r>
            <a:r>
              <a:rPr lang="en-US" sz="2000" dirty="0" err="1">
                <a:effectLst/>
              </a:rPr>
              <a:t>витрати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населення</a:t>
            </a:r>
            <a:r>
              <a:rPr lang="en-US" sz="2000" dirty="0">
                <a:effectLst/>
              </a:rPr>
              <a:t> - </a:t>
            </a:r>
            <a:r>
              <a:rPr lang="en-US" sz="2000" dirty="0" err="1">
                <a:effectLst/>
              </a:rPr>
              <a:t>роздрібний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товарооборот</a:t>
            </a:r>
            <a:r>
              <a:rPr lang="en-US" sz="2000" dirty="0">
                <a:effectLst/>
              </a:rPr>
              <a:t>",</a:t>
            </a:r>
          </a:p>
          <a:p>
            <a:pPr marL="342900" lvl="0" algn="just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 err="1">
                <a:effectLst/>
              </a:rPr>
              <a:t>фінансовий</a:t>
            </a:r>
            <a:r>
              <a:rPr lang="en-US" sz="2000" dirty="0">
                <a:effectLst/>
              </a:rPr>
              <a:t>, </a:t>
            </a:r>
          </a:p>
          <a:p>
            <a:pPr marL="342900" lvl="0" algn="just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 err="1">
                <a:effectLst/>
              </a:rPr>
              <a:t>монетарний</a:t>
            </a:r>
            <a:r>
              <a:rPr lang="en-US" sz="2000" dirty="0">
                <a:effectLst/>
              </a:rPr>
              <a:t>, </a:t>
            </a:r>
          </a:p>
          <a:p>
            <a:pPr marL="342900" lvl="0" algn="just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 err="1">
                <a:effectLst/>
              </a:rPr>
              <a:t>електричний</a:t>
            </a:r>
            <a:r>
              <a:rPr lang="en-US" sz="2000" dirty="0">
                <a:effectLst/>
              </a:rPr>
              <a:t>,</a:t>
            </a:r>
          </a:p>
          <a:p>
            <a:pPr marL="342900" lvl="0" algn="just">
              <a:spcAft>
                <a:spcPts val="800"/>
              </a:spcAft>
              <a:tabLst>
                <a:tab pos="457200" algn="l"/>
              </a:tabLst>
            </a:pPr>
            <a:r>
              <a:rPr lang="en-US" sz="2000" dirty="0" err="1">
                <a:effectLst/>
              </a:rPr>
              <a:t>метод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збитковості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підприємств</a:t>
            </a:r>
            <a:r>
              <a:rPr lang="en-US" sz="2000" dirty="0">
                <a:effectLst/>
              </a:rPr>
              <a:t> (</a:t>
            </a:r>
            <a:r>
              <a:rPr lang="en-US" sz="2000" dirty="0" err="1">
                <a:effectLst/>
              </a:rPr>
              <a:t>застосовується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для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оцінки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мінімального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та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максимального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коефіцієнтів</a:t>
            </a:r>
            <a:r>
              <a:rPr lang="en-US" sz="2000" dirty="0">
                <a:effectLst/>
              </a:rPr>
              <a:t>, у </a:t>
            </a:r>
            <a:r>
              <a:rPr lang="en-US" sz="2000" dirty="0" err="1">
                <a:effectLst/>
              </a:rPr>
              <a:t>межах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яких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знаходиться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рівень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тіньової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економіки</a:t>
            </a:r>
            <a:endParaRPr lang="en-US" sz="20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444D9-0470-623B-4A38-B316A855E2B4}"/>
              </a:ext>
            </a:extLst>
          </p:cNvPr>
          <p:cNvSpPr txBox="1"/>
          <p:nvPr/>
        </p:nvSpPr>
        <p:spPr>
          <a:xfrm>
            <a:off x="8289696" y="1608667"/>
            <a:ext cx="3421957" cy="450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effectLst/>
              </a:rPr>
              <a:t>Методичні рекомендації розрахунку рівня тіньової економіки: Наказ Міністерства економіки України 18.02.2009  N 123. Режим доступу: https://zakon.rada.gov.ua/rada/show/v0123665-09#Text</a:t>
            </a:r>
            <a:endParaRPr lang="en-US" sz="2000">
              <a:effectLst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79B88FA-6E61-4E8C-80D6-59C0664E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618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A2203-33EC-37F8-EE58-8ADA75FB2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Рівень тіньової економіки визначається як співвідношення до офіційного ВВП</a:t>
            </a:r>
            <a:endParaRPr lang="uk-UA" sz="4800">
              <a:solidFill>
                <a:schemeClr val="bg1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F870D12-B684-F449-47BA-C0819F033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146947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EEA02BB-9A19-5DF6-CBAA-339A34D9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7D24-8DBE-40BE-B25C-523A776EB1E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5543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9.1.5104"/>
  <p:tag name="SLIDO_PRESENTATION_ID" val="00000000-0000-0000-0000-000000000000"/>
  <p:tag name="SLIDO_EVENT_UUID" val="90515a84-db9f-4073-a6f7-c50ad41d4ba5"/>
  <p:tag name="SLIDO_EVENT_SECTION_UUID" val="168983bb-81f9-42ee-8113-b0142771d7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c3NjQzMDV9"/>
  <p:tag name="SLIDO_TYPE" val="SlidoPoll"/>
  <p:tag name="SLIDO_POLL_UUID" val="665ff422-f1b2-4dc7-96be-3de999e0f125"/>
  <p:tag name="SLIDO_TIMELINE" val="W3sicG9sbFF1ZXN0aW9uVXVpZCI6Ijk5MTQ2MTYwLWY0MzItNDVhNi1hYzRmLTZkNzkxMWJjNGE0Y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Офіс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9889</TotalTime>
  <Words>2864</Words>
  <Application>Microsoft Office PowerPoint</Application>
  <PresentationFormat>Широкий екран</PresentationFormat>
  <Paragraphs>207</Paragraphs>
  <Slides>31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Fira Sans</vt:lpstr>
      <vt:lpstr>Menlo</vt:lpstr>
      <vt:lpstr>Roboto Condensed</vt:lpstr>
      <vt:lpstr>Symbol</vt:lpstr>
      <vt:lpstr>Times New Roman</vt:lpstr>
      <vt:lpstr>Тема Office</vt:lpstr>
      <vt:lpstr>Документ Microsoft Word</vt:lpstr>
      <vt:lpstr>Навчальний курс</vt:lpstr>
      <vt:lpstr>План</vt:lpstr>
      <vt:lpstr>Презентація PowerPoint</vt:lpstr>
      <vt:lpstr>Тіньова економіка – це:</vt:lpstr>
      <vt:lpstr>Міністерство економіки України:</vt:lpstr>
      <vt:lpstr>Причини виникнення тіньової економіки в світі</vt:lpstr>
      <vt:lpstr>Причини виникнення тіньової економіки в Україні</vt:lpstr>
      <vt:lpstr>Методи визначення рівня тіньової економіки в Україні (в умовах наявної статистичної бази)</vt:lpstr>
      <vt:lpstr>Рівень тіньової економіки визначається як співвідношення до офіційного ВВП</vt:lpstr>
      <vt:lpstr>Метод, що оцінює динаміку роздрібної торгівлі та реальних витрат населення на купівлю споживчих товарів:</vt:lpstr>
      <vt:lpstr>Електричний метод</vt:lpstr>
      <vt:lpstr>Монетарний спосіб виходить із динаміки скорочення готівки в обігу відносно обсягу грошової маси</vt:lpstr>
      <vt:lpstr>Види тіньової економіки</vt:lpstr>
      <vt:lpstr>Європейська комісія детально стежить за економічними розвитками в державах-членах ЄС та у світовій економіці. Вона відстежує потенційні проблеми, такі як ризикована або нестійка політика або зниження конкурентоспроможності, за допомогою: </vt:lpstr>
      <vt:lpstr>Для прогнозування чинників корупції та тіньової діяльності в ЄС використовують групи методів: кількісні (економетричні моделі), методи машинного навчання, якісні методи, гібрідні методи.  </vt:lpstr>
      <vt:lpstr>Машинне навчання</vt:lpstr>
      <vt:lpstr>Наприклад, розглянемо сценарій: «Моделювання динаміки ухилення від сплати податків. </vt:lpstr>
      <vt:lpstr>Методи прогнозування чинників корупції та тіньової діяльності в ЄС</vt:lpstr>
      <vt:lpstr>The Directorate-General for Economic and Financial Affairs (DG ECFIN)</vt:lpstr>
      <vt:lpstr>База даних опитування бізнесу та споживачів (BCS) містить такі опитування: </vt:lpstr>
      <vt:lpstr>База даних опитування бізнесу та споживачів (BCS) містить такі опитування:</vt:lpstr>
      <vt:lpstr>Головні індикатори  </vt:lpstr>
      <vt:lpstr>Головні індикатори</vt:lpstr>
      <vt:lpstr>Головні індикатори</vt:lpstr>
      <vt:lpstr>Індикатор ділового клімату  (Business Climate Indicator, BCI, Індекс ділової впевненості )</vt:lpstr>
      <vt:lpstr>Огляд статистичних методів прогнозування</vt:lpstr>
      <vt:lpstr>Формули для розрахунку похибки прогнозу</vt:lpstr>
      <vt:lpstr>Будь-який прогноз, розроблений на основі вищенаведених методів, має бути адекватним та підтверджений інформаційно-статистичними критеріями перевірки. До таких критеріїв належать: </vt:lpstr>
      <vt:lpstr>Розроблення прогнозу для індикатора ділової активності </vt:lpstr>
      <vt:lpstr>Прогнозовані ключові показники (Генеральний директорат з економічних і фінансових питань )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Віталія Койбічук</dc:creator>
  <cp:lastModifiedBy>Віталія Койбічук</cp:lastModifiedBy>
  <cp:revision>23</cp:revision>
  <dcterms:created xsi:type="dcterms:W3CDTF">2024-09-30T06:31:55Z</dcterms:created>
  <dcterms:modified xsi:type="dcterms:W3CDTF">2024-10-08T06:38:56Z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1.9.1.5104</vt:lpwstr>
  </property>
</Properties>
</file>